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28" r:id="rId1"/>
  </p:sldMasterIdLst>
  <p:notesMasterIdLst>
    <p:notesMasterId r:id="rId39"/>
  </p:notesMasterIdLst>
  <p:handoutMasterIdLst>
    <p:handoutMasterId r:id="rId40"/>
  </p:handoutMasterIdLst>
  <p:sldIdLst>
    <p:sldId id="256" r:id="rId2"/>
    <p:sldId id="299" r:id="rId3"/>
    <p:sldId id="257" r:id="rId4"/>
    <p:sldId id="263" r:id="rId5"/>
    <p:sldId id="259" r:id="rId6"/>
    <p:sldId id="260" r:id="rId7"/>
    <p:sldId id="261" r:id="rId8"/>
    <p:sldId id="262" r:id="rId9"/>
    <p:sldId id="268" r:id="rId10"/>
    <p:sldId id="274" r:id="rId11"/>
    <p:sldId id="270" r:id="rId12"/>
    <p:sldId id="291" r:id="rId13"/>
    <p:sldId id="272" r:id="rId14"/>
    <p:sldId id="275" r:id="rId15"/>
    <p:sldId id="296" r:id="rId16"/>
    <p:sldId id="276" r:id="rId17"/>
    <p:sldId id="282" r:id="rId18"/>
    <p:sldId id="283" r:id="rId19"/>
    <p:sldId id="278" r:id="rId20"/>
    <p:sldId id="303" r:id="rId21"/>
    <p:sldId id="285" r:id="rId22"/>
    <p:sldId id="286" r:id="rId23"/>
    <p:sldId id="287" r:id="rId24"/>
    <p:sldId id="288" r:id="rId25"/>
    <p:sldId id="289" r:id="rId26"/>
    <p:sldId id="300" r:id="rId27"/>
    <p:sldId id="301" r:id="rId28"/>
    <p:sldId id="302" r:id="rId29"/>
    <p:sldId id="269" r:id="rId30"/>
    <p:sldId id="271" r:id="rId31"/>
    <p:sldId id="290" r:id="rId32"/>
    <p:sldId id="281" r:id="rId33"/>
    <p:sldId id="293" r:id="rId34"/>
    <p:sldId id="297" r:id="rId35"/>
    <p:sldId id="298" r:id="rId36"/>
    <p:sldId id="294" r:id="rId37"/>
    <p:sldId id="29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CE42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8265" autoAdjust="0"/>
  </p:normalViewPr>
  <p:slideViewPr>
    <p:cSldViewPr snapToGrid="0" snapToObjects="1">
      <p:cViewPr varScale="1">
        <p:scale>
          <a:sx n="110" d="100"/>
          <a:sy n="110" d="100"/>
        </p:scale>
        <p:origin x="1602" y="108"/>
      </p:cViewPr>
      <p:guideLst>
        <p:guide orient="horz" pos="2160"/>
        <p:guide pos="2880"/>
      </p:guideLst>
    </p:cSldViewPr>
  </p:slideViewPr>
  <p:outlineViewPr>
    <p:cViewPr>
      <p:scale>
        <a:sx n="33" d="100"/>
        <a:sy n="33" d="100"/>
      </p:scale>
      <p:origin x="16" y="2408"/>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C3EC055-F15F-4A47-BC84-371309823663}" type="datetimeFigureOut">
              <a:rPr lang="en-US" smtClean="0"/>
              <a:t>4/10/2018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9B9915-13AB-43BA-8F8E-C15BEF03F76E}" type="slidenum">
              <a:rPr lang="en-US" smtClean="0"/>
              <a:t>‹#›</a:t>
            </a:fld>
            <a:endParaRPr lang="en-US"/>
          </a:p>
        </p:txBody>
      </p:sp>
    </p:spTree>
    <p:extLst>
      <p:ext uri="{BB962C8B-B14F-4D97-AF65-F5344CB8AC3E}">
        <p14:creationId xmlns:p14="http://schemas.microsoft.com/office/powerpoint/2010/main" val="4011285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9CD6A8-38B4-894A-8E22-C6F4BDFDFEE2}" type="datetimeFigureOut">
              <a:rPr lang="en-US" smtClean="0"/>
              <a:t>4/10/2018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AE8F19-609E-BA4A-92EE-2E2B91ACED7C}" type="slidenum">
              <a:rPr lang="en-US" smtClean="0"/>
              <a:t>‹#›</a:t>
            </a:fld>
            <a:endParaRPr lang="en-US" dirty="0"/>
          </a:p>
        </p:txBody>
      </p:sp>
    </p:spTree>
    <p:extLst>
      <p:ext uri="{BB962C8B-B14F-4D97-AF65-F5344CB8AC3E}">
        <p14:creationId xmlns:p14="http://schemas.microsoft.com/office/powerpoint/2010/main" val="412913797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1</a:t>
            </a:fld>
            <a:endParaRPr lang="en-US" dirty="0"/>
          </a:p>
        </p:txBody>
      </p:sp>
    </p:spTree>
    <p:extLst>
      <p:ext uri="{BB962C8B-B14F-4D97-AF65-F5344CB8AC3E}">
        <p14:creationId xmlns:p14="http://schemas.microsoft.com/office/powerpoint/2010/main" val="15311762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14</a:t>
            </a:fld>
            <a:endParaRPr lang="en-US" dirty="0"/>
          </a:p>
        </p:txBody>
      </p:sp>
    </p:spTree>
    <p:extLst>
      <p:ext uri="{BB962C8B-B14F-4D97-AF65-F5344CB8AC3E}">
        <p14:creationId xmlns:p14="http://schemas.microsoft.com/office/powerpoint/2010/main" val="3967313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15</a:t>
            </a:fld>
            <a:endParaRPr lang="en-US" dirty="0"/>
          </a:p>
        </p:txBody>
      </p:sp>
    </p:spTree>
    <p:extLst>
      <p:ext uri="{BB962C8B-B14F-4D97-AF65-F5344CB8AC3E}">
        <p14:creationId xmlns:p14="http://schemas.microsoft.com/office/powerpoint/2010/main" val="33960126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16</a:t>
            </a:fld>
            <a:endParaRPr lang="en-US" dirty="0"/>
          </a:p>
        </p:txBody>
      </p:sp>
    </p:spTree>
    <p:extLst>
      <p:ext uri="{BB962C8B-B14F-4D97-AF65-F5344CB8AC3E}">
        <p14:creationId xmlns:p14="http://schemas.microsoft.com/office/powerpoint/2010/main" val="5550872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17</a:t>
            </a:fld>
            <a:endParaRPr lang="en-US" dirty="0"/>
          </a:p>
        </p:txBody>
      </p:sp>
    </p:spTree>
    <p:extLst>
      <p:ext uri="{BB962C8B-B14F-4D97-AF65-F5344CB8AC3E}">
        <p14:creationId xmlns:p14="http://schemas.microsoft.com/office/powerpoint/2010/main" val="7807356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18</a:t>
            </a:fld>
            <a:endParaRPr lang="en-US" dirty="0"/>
          </a:p>
        </p:txBody>
      </p:sp>
    </p:spTree>
    <p:extLst>
      <p:ext uri="{BB962C8B-B14F-4D97-AF65-F5344CB8AC3E}">
        <p14:creationId xmlns:p14="http://schemas.microsoft.com/office/powerpoint/2010/main" val="388875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19</a:t>
            </a:fld>
            <a:endParaRPr lang="en-US" dirty="0"/>
          </a:p>
        </p:txBody>
      </p:sp>
    </p:spTree>
    <p:extLst>
      <p:ext uri="{BB962C8B-B14F-4D97-AF65-F5344CB8AC3E}">
        <p14:creationId xmlns:p14="http://schemas.microsoft.com/office/powerpoint/2010/main" val="38557900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21</a:t>
            </a:fld>
            <a:endParaRPr lang="en-US" dirty="0"/>
          </a:p>
        </p:txBody>
      </p:sp>
    </p:spTree>
    <p:extLst>
      <p:ext uri="{BB962C8B-B14F-4D97-AF65-F5344CB8AC3E}">
        <p14:creationId xmlns:p14="http://schemas.microsoft.com/office/powerpoint/2010/main" val="217214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22</a:t>
            </a:fld>
            <a:endParaRPr lang="en-US" dirty="0"/>
          </a:p>
        </p:txBody>
      </p:sp>
    </p:spTree>
    <p:extLst>
      <p:ext uri="{BB962C8B-B14F-4D97-AF65-F5344CB8AC3E}">
        <p14:creationId xmlns:p14="http://schemas.microsoft.com/office/powerpoint/2010/main" val="39227709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23</a:t>
            </a:fld>
            <a:endParaRPr lang="en-US" dirty="0"/>
          </a:p>
        </p:txBody>
      </p:sp>
    </p:spTree>
    <p:extLst>
      <p:ext uri="{BB962C8B-B14F-4D97-AF65-F5344CB8AC3E}">
        <p14:creationId xmlns:p14="http://schemas.microsoft.com/office/powerpoint/2010/main" val="41706005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24</a:t>
            </a:fld>
            <a:endParaRPr lang="en-US" dirty="0"/>
          </a:p>
        </p:txBody>
      </p:sp>
    </p:spTree>
    <p:extLst>
      <p:ext uri="{BB962C8B-B14F-4D97-AF65-F5344CB8AC3E}">
        <p14:creationId xmlns:p14="http://schemas.microsoft.com/office/powerpoint/2010/main" val="2619452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4</a:t>
            </a:fld>
            <a:endParaRPr lang="en-US" dirty="0"/>
          </a:p>
        </p:txBody>
      </p:sp>
    </p:spTree>
    <p:extLst>
      <p:ext uri="{BB962C8B-B14F-4D97-AF65-F5344CB8AC3E}">
        <p14:creationId xmlns:p14="http://schemas.microsoft.com/office/powerpoint/2010/main" val="31458333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25</a:t>
            </a:fld>
            <a:endParaRPr lang="en-US" dirty="0"/>
          </a:p>
        </p:txBody>
      </p:sp>
    </p:spTree>
    <p:extLst>
      <p:ext uri="{BB962C8B-B14F-4D97-AF65-F5344CB8AC3E}">
        <p14:creationId xmlns:p14="http://schemas.microsoft.com/office/powerpoint/2010/main" val="6186555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31</a:t>
            </a:fld>
            <a:endParaRPr lang="en-US" dirty="0"/>
          </a:p>
        </p:txBody>
      </p:sp>
    </p:spTree>
    <p:extLst>
      <p:ext uri="{BB962C8B-B14F-4D97-AF65-F5344CB8AC3E}">
        <p14:creationId xmlns:p14="http://schemas.microsoft.com/office/powerpoint/2010/main" val="40794641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32</a:t>
            </a:fld>
            <a:endParaRPr lang="en-US" dirty="0"/>
          </a:p>
        </p:txBody>
      </p:sp>
    </p:spTree>
    <p:extLst>
      <p:ext uri="{BB962C8B-B14F-4D97-AF65-F5344CB8AC3E}">
        <p14:creationId xmlns:p14="http://schemas.microsoft.com/office/powerpoint/2010/main" val="14449994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33</a:t>
            </a:fld>
            <a:endParaRPr lang="en-US" dirty="0"/>
          </a:p>
        </p:txBody>
      </p:sp>
    </p:spTree>
    <p:extLst>
      <p:ext uri="{BB962C8B-B14F-4D97-AF65-F5344CB8AC3E}">
        <p14:creationId xmlns:p14="http://schemas.microsoft.com/office/powerpoint/2010/main" val="6898546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34</a:t>
            </a:fld>
            <a:endParaRPr lang="en-US" dirty="0"/>
          </a:p>
        </p:txBody>
      </p:sp>
    </p:spTree>
    <p:extLst>
      <p:ext uri="{BB962C8B-B14F-4D97-AF65-F5344CB8AC3E}">
        <p14:creationId xmlns:p14="http://schemas.microsoft.com/office/powerpoint/2010/main" val="1791741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35</a:t>
            </a:fld>
            <a:endParaRPr lang="en-US" dirty="0"/>
          </a:p>
        </p:txBody>
      </p:sp>
    </p:spTree>
    <p:extLst>
      <p:ext uri="{BB962C8B-B14F-4D97-AF65-F5344CB8AC3E}">
        <p14:creationId xmlns:p14="http://schemas.microsoft.com/office/powerpoint/2010/main" val="23356961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36</a:t>
            </a:fld>
            <a:endParaRPr lang="en-US" dirty="0"/>
          </a:p>
        </p:txBody>
      </p:sp>
    </p:spTree>
    <p:extLst>
      <p:ext uri="{BB962C8B-B14F-4D97-AF65-F5344CB8AC3E}">
        <p14:creationId xmlns:p14="http://schemas.microsoft.com/office/powerpoint/2010/main" val="10449535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37</a:t>
            </a:fld>
            <a:endParaRPr lang="en-US" dirty="0"/>
          </a:p>
        </p:txBody>
      </p:sp>
    </p:spTree>
    <p:extLst>
      <p:ext uri="{BB962C8B-B14F-4D97-AF65-F5344CB8AC3E}">
        <p14:creationId xmlns:p14="http://schemas.microsoft.com/office/powerpoint/2010/main" val="3661853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5</a:t>
            </a:fld>
            <a:endParaRPr lang="en-US" dirty="0"/>
          </a:p>
        </p:txBody>
      </p:sp>
    </p:spTree>
    <p:extLst>
      <p:ext uri="{BB962C8B-B14F-4D97-AF65-F5344CB8AC3E}">
        <p14:creationId xmlns:p14="http://schemas.microsoft.com/office/powerpoint/2010/main" val="239926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6</a:t>
            </a:fld>
            <a:endParaRPr lang="en-US" dirty="0"/>
          </a:p>
        </p:txBody>
      </p:sp>
    </p:spTree>
    <p:extLst>
      <p:ext uri="{BB962C8B-B14F-4D97-AF65-F5344CB8AC3E}">
        <p14:creationId xmlns:p14="http://schemas.microsoft.com/office/powerpoint/2010/main" val="3984649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7</a:t>
            </a:fld>
            <a:endParaRPr lang="en-US" dirty="0"/>
          </a:p>
        </p:txBody>
      </p:sp>
    </p:spTree>
    <p:extLst>
      <p:ext uri="{BB962C8B-B14F-4D97-AF65-F5344CB8AC3E}">
        <p14:creationId xmlns:p14="http://schemas.microsoft.com/office/powerpoint/2010/main" val="4109762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8</a:t>
            </a:fld>
            <a:endParaRPr lang="en-US" dirty="0"/>
          </a:p>
        </p:txBody>
      </p:sp>
    </p:spTree>
    <p:extLst>
      <p:ext uri="{BB962C8B-B14F-4D97-AF65-F5344CB8AC3E}">
        <p14:creationId xmlns:p14="http://schemas.microsoft.com/office/powerpoint/2010/main" val="52236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10</a:t>
            </a:fld>
            <a:endParaRPr lang="en-US" dirty="0"/>
          </a:p>
        </p:txBody>
      </p:sp>
    </p:spTree>
    <p:extLst>
      <p:ext uri="{BB962C8B-B14F-4D97-AF65-F5344CB8AC3E}">
        <p14:creationId xmlns:p14="http://schemas.microsoft.com/office/powerpoint/2010/main" val="2478378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Templates:</a:t>
            </a:r>
            <a:r>
              <a:rPr lang="en-US" baseline="0" dirty="0"/>
              <a:t> http://www.mrakansonline.com/20132014/templates-for-fake-twitterfacebookinstagram-pages</a:t>
            </a:r>
            <a:endParaRPr lang="en-US" dirty="0"/>
          </a:p>
        </p:txBody>
      </p:sp>
      <p:sp>
        <p:nvSpPr>
          <p:cNvPr id="4" name="Slide Number Placeholder 3"/>
          <p:cNvSpPr>
            <a:spLocks noGrp="1"/>
          </p:cNvSpPr>
          <p:nvPr>
            <p:ph type="sldNum" sz="quarter" idx="10"/>
          </p:nvPr>
        </p:nvSpPr>
        <p:spPr/>
        <p:txBody>
          <a:bodyPr/>
          <a:lstStyle/>
          <a:p>
            <a:fld id="{D2AE8F19-609E-BA4A-92EE-2E2B91ACED7C}" type="slidenum">
              <a:rPr lang="en-US" smtClean="0"/>
              <a:t>12</a:t>
            </a:fld>
            <a:endParaRPr lang="en-US" dirty="0"/>
          </a:p>
        </p:txBody>
      </p:sp>
    </p:spTree>
    <p:extLst>
      <p:ext uri="{BB962C8B-B14F-4D97-AF65-F5344CB8AC3E}">
        <p14:creationId xmlns:p14="http://schemas.microsoft.com/office/powerpoint/2010/main" val="3275432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E8F19-609E-BA4A-92EE-2E2B91ACED7C}" type="slidenum">
              <a:rPr lang="en-US" smtClean="0"/>
              <a:t>13</a:t>
            </a:fld>
            <a:endParaRPr lang="en-US" dirty="0"/>
          </a:p>
        </p:txBody>
      </p:sp>
    </p:spTree>
    <p:extLst>
      <p:ext uri="{BB962C8B-B14F-4D97-AF65-F5344CB8AC3E}">
        <p14:creationId xmlns:p14="http://schemas.microsoft.com/office/powerpoint/2010/main" val="30767126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2233D26B-DFC2-4248-8ED0-AD3E108CBDD7}" type="datetime1">
              <a:rPr lang="en-US" smtClean="0"/>
              <a:pPr/>
              <a:t>4/10/2018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dirty="0"/>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94C003-38E8-486A-9BFD-47E55D87241C}" type="datetime1">
              <a:rPr lang="en-US" smtClean="0"/>
              <a:pPr/>
              <a:t>4/10/2018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59EAA3-934B-41DB-B3B1-806F4BE5CC37}" type="datetime1">
              <a:rPr lang="en-US" smtClean="0"/>
              <a:pPr/>
              <a:t>4/10/2018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8F97F932-D99A-4087-BFB1-EA42FAFC8D2C}" type="datetime1">
              <a:rPr lang="en-US" smtClean="0"/>
              <a:pPr/>
              <a:t>4/10/2018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dirty="0"/>
          </a:p>
        </p:txBody>
      </p:sp>
      <p:sp>
        <p:nvSpPr>
          <p:cNvPr id="8" name="Content Placeholder 7"/>
          <p:cNvSpPr>
            <a:spLocks noGrp="1"/>
          </p:cNvSpPr>
          <p:nvPr>
            <p:ph sz="quarter" idx="13"/>
          </p:nvPr>
        </p:nvSpPr>
        <p:spPr>
          <a:xfrm>
            <a:off x="609600" y="1600200"/>
            <a:ext cx="792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C96367-2F2B-4F6E-ACF4-15FA13738E10}" type="datetime1">
              <a:rPr lang="en-US" smtClean="0"/>
              <a:pPr/>
              <a:t>4/10/2018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523C92-45F4-4C30-810D-4886C1BA696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8FB3498D-21C7-408B-8EF5-5B55DEF0BFD5}" type="datetime1">
              <a:rPr lang="en-US" smtClean="0"/>
              <a:pPr/>
              <a:t>4/10/2018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84DB246E-8FD1-42FF-94A4-E4133095C37A}" type="datetime1">
              <a:rPr lang="en-US" smtClean="0"/>
              <a:pPr/>
              <a:t>4/10/2018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8237106-F2ED-405E-BC33-CC3CF426205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3939D4-B818-4372-B1EE-7CB6D5BBC74A}" type="datetime1">
              <a:rPr lang="en-US" smtClean="0"/>
              <a:pPr/>
              <a:t>4/10/2018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8237106-F2ED-405E-BC33-CC3CF426205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35E438-4D0D-4834-B658-A90420491D98}" type="datetime1">
              <a:rPr lang="en-US" smtClean="0"/>
              <a:pPr/>
              <a:t>4/10/2018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8237106-F2ED-405E-BC33-CC3CF426205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F8ADFA-7142-4015-85E6-1712F15FA709}" type="datetime1">
              <a:rPr lang="en-US" smtClean="0"/>
              <a:pPr/>
              <a:t>4/10/2018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A581E0-D653-4D78-A48F-41D80498BC7E}" type="datetime1">
              <a:rPr lang="en-US" smtClean="0"/>
              <a:pPr/>
              <a:t>4/10/2018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8B3AFFF1-9C47-49F0-AE12-AF188F3F4E82}" type="datetime1">
              <a:rPr lang="en-US" smtClean="0"/>
              <a:pPr/>
              <a:t>4/10/2018</a:t>
            </a:fld>
            <a:endParaRPr lang="en-US"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38237106-F2ED-405E-BC33-CC3CF426205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4729" r:id="rId1"/>
    <p:sldLayoutId id="2147484730" r:id="rId2"/>
    <p:sldLayoutId id="2147484731" r:id="rId3"/>
    <p:sldLayoutId id="2147484732" r:id="rId4"/>
    <p:sldLayoutId id="2147484733" r:id="rId5"/>
    <p:sldLayoutId id="2147484734" r:id="rId6"/>
    <p:sldLayoutId id="2147484735" r:id="rId7"/>
    <p:sldLayoutId id="2147484736" r:id="rId8"/>
    <p:sldLayoutId id="2147484737" r:id="rId9"/>
    <p:sldLayoutId id="2147484738" r:id="rId10"/>
    <p:sldLayoutId id="2147484739" r:id="rId11"/>
  </p:sldLayoutIdLst>
  <p:hf sldNum="0" hdr="0" ftr="0" dt="0"/>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1"/>
        </a:buClr>
        <a:buFont typeface="Wingdings" charset="2"/>
        <a:buChar char="q"/>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1"/>
        </a:buClr>
        <a:buFont typeface="Wingdings" charset="2"/>
        <a:buChar char="q"/>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1"/>
        </a:buClr>
        <a:buFont typeface="Wingdings" charset="2"/>
        <a:buChar char="q"/>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1"/>
        </a:buClr>
        <a:buFont typeface="Wingdings" charset="2"/>
        <a:buChar char="q"/>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1"/>
        </a:buClr>
        <a:buFont typeface="Wingdings" charset="2"/>
        <a:buChar char="q"/>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lasstools.net/twiste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slide" Target="slide3.xml"/><Relationship Id="rId5" Type="http://schemas.openxmlformats.org/officeDocument/2006/relationships/hyperlink" Target="http://www.mrakansonline.com/20132014/templates-for-fake-twitterfacebookinstagram-pages" TargetMode="External"/><Relationship Id="rId4" Type="http://schemas.openxmlformats.org/officeDocument/2006/relationships/hyperlink" Target="http://www.classtools.net/FB/home-page" TargetMode="Externa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file:///\\localhost\Users\saraschuh\Desktop\Classroom%20Resources\Writing\Writing%20Rubric.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6.xml"/><Relationship Id="rId18" Type="http://schemas.openxmlformats.org/officeDocument/2006/relationships/slide" Target="slide18.xml"/><Relationship Id="rId3" Type="http://schemas.openxmlformats.org/officeDocument/2006/relationships/slide" Target="slide9.xml"/><Relationship Id="rId21" Type="http://schemas.openxmlformats.org/officeDocument/2006/relationships/slide" Target="slide25.xml"/><Relationship Id="rId7" Type="http://schemas.openxmlformats.org/officeDocument/2006/relationships/slide" Target="slide5.xml"/><Relationship Id="rId12" Type="http://schemas.openxmlformats.org/officeDocument/2006/relationships/slide" Target="slide11.xml"/><Relationship Id="rId17" Type="http://schemas.openxmlformats.org/officeDocument/2006/relationships/slide" Target="slide12.xml"/><Relationship Id="rId2" Type="http://schemas.openxmlformats.org/officeDocument/2006/relationships/slide" Target="slide4.xml"/><Relationship Id="rId16" Type="http://schemas.openxmlformats.org/officeDocument/2006/relationships/slide" Target="slide30.xml"/><Relationship Id="rId20" Type="http://schemas.openxmlformats.org/officeDocument/2006/relationships/slide" Target="slide13.xml"/><Relationship Id="rId1" Type="http://schemas.openxmlformats.org/officeDocument/2006/relationships/slideLayout" Target="../slideLayouts/slideLayout2.xml"/><Relationship Id="rId6" Type="http://schemas.openxmlformats.org/officeDocument/2006/relationships/slide" Target="slide34.xml"/><Relationship Id="rId11" Type="http://schemas.openxmlformats.org/officeDocument/2006/relationships/slide" Target="slide6.xml"/><Relationship Id="rId5" Type="http://schemas.openxmlformats.org/officeDocument/2006/relationships/slide" Target="slide14.xml"/><Relationship Id="rId15" Type="http://schemas.openxmlformats.org/officeDocument/2006/relationships/slide" Target="slide7.xml"/><Relationship Id="rId10" Type="http://schemas.openxmlformats.org/officeDocument/2006/relationships/slide" Target="slide32.xml"/><Relationship Id="rId19" Type="http://schemas.openxmlformats.org/officeDocument/2006/relationships/slide" Target="slide8.xml"/><Relationship Id="rId4" Type="http://schemas.openxmlformats.org/officeDocument/2006/relationships/slide" Target="slide19.xml"/><Relationship Id="rId9" Type="http://schemas.openxmlformats.org/officeDocument/2006/relationships/slide" Target="slide15.xml"/><Relationship Id="rId14" Type="http://schemas.openxmlformats.org/officeDocument/2006/relationships/slide" Target="slide17.xml"/><Relationship Id="rId22" Type="http://schemas.openxmlformats.org/officeDocument/2006/relationships/slide" Target="slide26.xml"/></Relationships>
</file>

<file path=ppt/slides/_rels/slide3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hyperlink" Target="http://www.thecreativitycore.com/art-gallery.html" TargetMode="Externa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Chapter Choices Charts and Assignments</a:t>
            </a:r>
          </a:p>
        </p:txBody>
      </p:sp>
      <p:sp>
        <p:nvSpPr>
          <p:cNvPr id="3" name="Title 2"/>
          <p:cNvSpPr>
            <a:spLocks noGrp="1"/>
          </p:cNvSpPr>
          <p:nvPr>
            <p:ph type="ctrTitle"/>
          </p:nvPr>
        </p:nvSpPr>
        <p:spPr/>
        <p:txBody>
          <a:bodyPr/>
          <a:lstStyle/>
          <a:p>
            <a:r>
              <a:rPr lang="en-US" i="1" dirty="0"/>
              <a:t>The Outsiders </a:t>
            </a:r>
            <a:r>
              <a:rPr lang="en-US" dirty="0"/>
              <a:t>by S.E. Hinton</a:t>
            </a:r>
          </a:p>
        </p:txBody>
      </p:sp>
    </p:spTree>
    <p:extLst>
      <p:ext uri="{BB962C8B-B14F-4D97-AF65-F5344CB8AC3E}">
        <p14:creationId xmlns:p14="http://schemas.microsoft.com/office/powerpoint/2010/main" val="1377043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solidFill>
                  <a:srgbClr val="FFFF00"/>
                </a:solidFill>
              </a:rPr>
              <a:t>Expressive: </a:t>
            </a:r>
            <a:r>
              <a:rPr lang="en-US" sz="2800" dirty="0">
                <a:solidFill>
                  <a:srgbClr val="0CE421"/>
                </a:solidFill>
              </a:rPr>
              <a:t>task 2 </a:t>
            </a:r>
            <a:r>
              <a:rPr lang="en-US" sz="2800" dirty="0"/>
              <a:t>Chapter 5-8 </a:t>
            </a:r>
            <a:br>
              <a:rPr lang="en-US" sz="2800" dirty="0"/>
            </a:br>
            <a:r>
              <a:rPr lang="en-US" sz="2800" dirty="0"/>
              <a:t>Biography Poem </a:t>
            </a:r>
            <a:br>
              <a:rPr lang="en-US" sz="2800" dirty="0"/>
            </a:br>
            <a:r>
              <a:rPr lang="en-US" sz="2800" dirty="0"/>
              <a:t>Individuality  or Loss of Innocence</a:t>
            </a:r>
          </a:p>
        </p:txBody>
      </p:sp>
      <p:sp>
        <p:nvSpPr>
          <p:cNvPr id="3" name="Vertical Text Placeholder 2"/>
          <p:cNvSpPr>
            <a:spLocks noGrp="1"/>
          </p:cNvSpPr>
          <p:nvPr>
            <p:ph sz="quarter" idx="13"/>
          </p:nvPr>
        </p:nvSpPr>
        <p:spPr/>
        <p:txBody>
          <a:bodyPr>
            <a:normAutofit fontScale="92500" lnSpcReduction="20000"/>
          </a:bodyPr>
          <a:lstStyle/>
          <a:p>
            <a:pPr marL="0" indent="0">
              <a:buNone/>
            </a:pPr>
            <a:r>
              <a:rPr lang="en-US" dirty="0">
                <a:solidFill>
                  <a:srgbClr val="FF0000"/>
                </a:solidFill>
              </a:rPr>
              <a:t>DIRECTIONS:  Write a biographical poem of Ponyboy. A biography tells the story of someone else’s life. You may tell the biography of either of the following: </a:t>
            </a:r>
          </a:p>
          <a:p>
            <a:r>
              <a:rPr lang="en-US" dirty="0"/>
              <a:t>Incorporate his struggle to be an individual within the Greasers </a:t>
            </a:r>
          </a:p>
          <a:p>
            <a:pPr marL="0" indent="0" algn="ctr">
              <a:buNone/>
            </a:pPr>
            <a:r>
              <a:rPr lang="en-US" b="1" u="sng" dirty="0">
                <a:solidFill>
                  <a:srgbClr val="FFFF00"/>
                </a:solidFill>
              </a:rPr>
              <a:t>OR</a:t>
            </a:r>
          </a:p>
          <a:p>
            <a:r>
              <a:rPr lang="en-US" dirty="0"/>
              <a:t>Include ways that he has lost his innocence</a:t>
            </a:r>
          </a:p>
          <a:p>
            <a:pPr marL="57150" indent="0">
              <a:buNone/>
            </a:pPr>
            <a:r>
              <a:rPr lang="en-US" dirty="0">
                <a:solidFill>
                  <a:srgbClr val="00B0F0"/>
                </a:solidFill>
              </a:rPr>
              <a:t>Criteria for both poems:</a:t>
            </a:r>
          </a:p>
          <a:p>
            <a:pPr>
              <a:buFont typeface="Wingdings" charset="2"/>
              <a:buChar char="q"/>
            </a:pPr>
            <a:r>
              <a:rPr lang="en-US" dirty="0"/>
              <a:t>Title clearly conveys select choice  – 6</a:t>
            </a:r>
            <a:r>
              <a:rPr lang="en-US" baseline="30000" dirty="0"/>
              <a:t>th</a:t>
            </a:r>
            <a:r>
              <a:rPr lang="en-US" dirty="0"/>
              <a:t> grade expectations met </a:t>
            </a:r>
            <a:r>
              <a:rPr lang="en-US" dirty="0">
                <a:solidFill>
                  <a:srgbClr val="FFFF00"/>
                </a:solidFill>
              </a:rPr>
              <a:t>(1</a:t>
            </a:r>
            <a:r>
              <a:rPr lang="en-US" sz="1800" dirty="0">
                <a:solidFill>
                  <a:srgbClr val="FFFF00"/>
                </a:solidFill>
              </a:rPr>
              <a:t> point</a:t>
            </a:r>
            <a:r>
              <a:rPr lang="en-US" dirty="0">
                <a:solidFill>
                  <a:srgbClr val="FFFF00"/>
                </a:solidFill>
              </a:rPr>
              <a:t>)</a:t>
            </a:r>
          </a:p>
          <a:p>
            <a:pPr>
              <a:buFont typeface="Wingdings" charset="2"/>
              <a:buChar char="q"/>
            </a:pPr>
            <a:r>
              <a:rPr lang="en-US" dirty="0">
                <a:solidFill>
                  <a:srgbClr val="FFFFFF"/>
                </a:solidFill>
              </a:rPr>
              <a:t>Ponyboy’s struggle to be an individual or of his loss of innocence is conveyed. </a:t>
            </a:r>
            <a:r>
              <a:rPr lang="en-US" dirty="0">
                <a:solidFill>
                  <a:srgbClr val="FFFF00"/>
                </a:solidFill>
              </a:rPr>
              <a:t>(2</a:t>
            </a:r>
            <a:r>
              <a:rPr lang="en-US" sz="1800" dirty="0">
                <a:solidFill>
                  <a:srgbClr val="FFFF00"/>
                </a:solidFill>
              </a:rPr>
              <a:t> points</a:t>
            </a:r>
            <a:r>
              <a:rPr lang="en-US" dirty="0">
                <a:solidFill>
                  <a:srgbClr val="FFFF00"/>
                </a:solidFill>
              </a:rPr>
              <a:t>)</a:t>
            </a:r>
          </a:p>
          <a:p>
            <a:pPr>
              <a:buFont typeface="Wingdings" charset="2"/>
              <a:buChar char="q"/>
            </a:pPr>
            <a:r>
              <a:rPr lang="en-US" dirty="0"/>
              <a:t>Include figurative language (alliteration, hyperbole, metaphor, simile, personification) to describe how he struggled or lost his innocence. </a:t>
            </a:r>
            <a:r>
              <a:rPr lang="en-US" dirty="0">
                <a:solidFill>
                  <a:srgbClr val="FFFF00"/>
                </a:solidFill>
              </a:rPr>
              <a:t>(3</a:t>
            </a:r>
            <a:r>
              <a:rPr lang="en-US" sz="1800" dirty="0">
                <a:solidFill>
                  <a:srgbClr val="FFFF00"/>
                </a:solidFill>
              </a:rPr>
              <a:t> points</a:t>
            </a:r>
            <a:r>
              <a:rPr lang="en-US" dirty="0">
                <a:solidFill>
                  <a:srgbClr val="FFFF00"/>
                </a:solidFill>
              </a:rPr>
              <a:t>)</a:t>
            </a:r>
          </a:p>
          <a:p>
            <a:r>
              <a:rPr lang="en-US" dirty="0"/>
              <a:t>Use at least 4 examples of textual evidence from chapters 5-8 in your poem. Cite the page numbers of the textual evidence you included to the right of the poetic structure. </a:t>
            </a:r>
            <a:r>
              <a:rPr lang="en-US" dirty="0">
                <a:solidFill>
                  <a:srgbClr val="FFFF00"/>
                </a:solidFill>
              </a:rPr>
              <a:t>(3</a:t>
            </a:r>
            <a:r>
              <a:rPr lang="en-US" sz="1800" dirty="0">
                <a:solidFill>
                  <a:srgbClr val="FFFF00"/>
                </a:solidFill>
              </a:rPr>
              <a:t> points</a:t>
            </a:r>
            <a:r>
              <a:rPr lang="en-US" dirty="0">
                <a:solidFill>
                  <a:srgbClr val="FFFF00"/>
                </a:solidFill>
              </a:rPr>
              <a:t>)</a:t>
            </a:r>
          </a:p>
          <a:p>
            <a:pPr>
              <a:buFont typeface="Wingdings" charset="2"/>
              <a:buChar char="q"/>
            </a:pPr>
            <a:r>
              <a:rPr lang="en-US" dirty="0"/>
              <a:t>Use poetic devices/structure – stanzas, lines, rhyme scheme, capitalization and punctuation </a:t>
            </a:r>
            <a:r>
              <a:rPr lang="en-US" dirty="0">
                <a:solidFill>
                  <a:srgbClr val="FFFF00"/>
                </a:solidFill>
              </a:rPr>
              <a:t>(1</a:t>
            </a:r>
            <a:r>
              <a:rPr lang="en-US" sz="1800" dirty="0">
                <a:solidFill>
                  <a:srgbClr val="FFFF00"/>
                </a:solidFill>
              </a:rPr>
              <a:t> point</a:t>
            </a:r>
            <a:r>
              <a:rPr lang="en-US" dirty="0">
                <a:solidFill>
                  <a:srgbClr val="FFFF00"/>
                </a:solidFill>
              </a:rPr>
              <a:t>)</a:t>
            </a:r>
          </a:p>
          <a:p>
            <a:pPr lvl="1"/>
            <a:endParaRPr lang="en-US" dirty="0"/>
          </a:p>
        </p:txBody>
      </p:sp>
      <p:sp>
        <p:nvSpPr>
          <p:cNvPr id="4" name="TextBox 3"/>
          <p:cNvSpPr txBox="1"/>
          <p:nvPr/>
        </p:nvSpPr>
        <p:spPr>
          <a:xfrm>
            <a:off x="7866802" y="6261804"/>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3980403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Reflective: </a:t>
            </a:r>
            <a:r>
              <a:rPr lang="en-US" dirty="0">
                <a:solidFill>
                  <a:srgbClr val="0CE421"/>
                </a:solidFill>
              </a:rPr>
              <a:t>task 2  </a:t>
            </a:r>
            <a:r>
              <a:rPr lang="en-US" dirty="0"/>
              <a:t>Chapter 5-8 “Dear Abby”</a:t>
            </a:r>
            <a:br>
              <a:rPr lang="en-US" dirty="0"/>
            </a:br>
            <a:r>
              <a:rPr lang="en-US" sz="2400" dirty="0"/>
              <a:t>Divided community Individuality, Loss of innocence</a:t>
            </a:r>
          </a:p>
        </p:txBody>
      </p:sp>
      <p:sp>
        <p:nvSpPr>
          <p:cNvPr id="3" name="Vertical Text Placeholder 2"/>
          <p:cNvSpPr>
            <a:spLocks noGrp="1"/>
          </p:cNvSpPr>
          <p:nvPr>
            <p:ph sz="quarter" idx="13"/>
          </p:nvPr>
        </p:nvSpPr>
        <p:spPr>
          <a:xfrm>
            <a:off x="404037" y="1600200"/>
            <a:ext cx="8282763" cy="4114800"/>
          </a:xfrm>
        </p:spPr>
        <p:txBody>
          <a:bodyPr>
            <a:normAutofit lnSpcReduction="10000"/>
          </a:bodyPr>
          <a:lstStyle/>
          <a:p>
            <a:r>
              <a:rPr lang="en-US" dirty="0">
                <a:solidFill>
                  <a:srgbClr val="FF0000"/>
                </a:solidFill>
              </a:rPr>
              <a:t>DIRECTIONS:  Write a letter to the advice columnist, Abby, as if you were one of the characters in the novel. Note: Your character letter is the PROBLEM; Abby’s response is the SOLUTION. </a:t>
            </a:r>
          </a:p>
          <a:p>
            <a:pPr lvl="1">
              <a:buFont typeface="Wingdings" charset="2"/>
              <a:buChar char="q"/>
            </a:pPr>
            <a:r>
              <a:rPr lang="en-US" dirty="0"/>
              <a:t>Pick a problem that arises in the storyline during chapters 5-8 and ask “Abby” for advice. This letter should clearly reflect the voice of your selected character </a:t>
            </a:r>
            <a:r>
              <a:rPr lang="en-US" dirty="0">
                <a:solidFill>
                  <a:srgbClr val="FFFF00"/>
                </a:solidFill>
              </a:rPr>
              <a:t>(2 points) </a:t>
            </a:r>
          </a:p>
          <a:p>
            <a:pPr lvl="1">
              <a:buFont typeface="Wingdings" charset="2"/>
              <a:buChar char="q"/>
            </a:pPr>
            <a:r>
              <a:rPr lang="en-US" dirty="0"/>
              <a:t>Provide textual evidence by clearly paraphrasing the problem and what has happened from the character’s point of view in such a way that a person who has not read the novel understands the problem </a:t>
            </a:r>
            <a:r>
              <a:rPr lang="en-US" dirty="0">
                <a:solidFill>
                  <a:srgbClr val="FFFF00"/>
                </a:solidFill>
              </a:rPr>
              <a:t>(4 points) </a:t>
            </a:r>
          </a:p>
          <a:p>
            <a:pPr lvl="1">
              <a:buFont typeface="Wingdings" charset="2"/>
              <a:buChar char="q"/>
            </a:pPr>
            <a:r>
              <a:rPr lang="en-US" dirty="0">
                <a:solidFill>
                  <a:srgbClr val="FFFFFF"/>
                </a:solidFill>
              </a:rPr>
              <a:t>C</a:t>
            </a:r>
            <a:r>
              <a:rPr lang="en-US" dirty="0"/>
              <a:t>ite the page number(s) from which you got textual evidence and meet 6</a:t>
            </a:r>
            <a:r>
              <a:rPr lang="en-US" baseline="30000" dirty="0"/>
              <a:t>th</a:t>
            </a:r>
            <a:r>
              <a:rPr lang="en-US" dirty="0"/>
              <a:t> grade expectations </a:t>
            </a:r>
            <a:r>
              <a:rPr lang="en-US" dirty="0">
                <a:solidFill>
                  <a:srgbClr val="FFFF00"/>
                </a:solidFill>
              </a:rPr>
              <a:t>(1 point)</a:t>
            </a:r>
          </a:p>
          <a:p>
            <a:pPr lvl="1">
              <a:buFont typeface="Wingdings" charset="2"/>
              <a:buChar char="q"/>
            </a:pPr>
            <a:r>
              <a:rPr lang="en-US" dirty="0"/>
              <a:t>Pretend you are an older and wiser “Abby” and write a response, offering a solution to the novel. This letter should reflect an adult voice different from the first. </a:t>
            </a:r>
            <a:r>
              <a:rPr lang="en-US" dirty="0">
                <a:solidFill>
                  <a:srgbClr val="FFFF00"/>
                </a:solidFill>
              </a:rPr>
              <a:t>(3 points)</a:t>
            </a:r>
          </a:p>
          <a:p>
            <a:pPr marL="457200" lvl="1" indent="0">
              <a:buNone/>
            </a:pPr>
            <a:r>
              <a:rPr lang="en-US" dirty="0">
                <a:solidFill>
                  <a:srgbClr val="3366FF"/>
                </a:solidFill>
              </a:rPr>
              <a:t>The column should be at least one handwritten page or one-half typed page.</a:t>
            </a:r>
          </a:p>
          <a:p>
            <a:pPr marL="457200" lvl="1" indent="0">
              <a:buNone/>
            </a:pPr>
            <a:endParaRPr lang="en-US" dirty="0"/>
          </a:p>
        </p:txBody>
      </p:sp>
      <p:sp>
        <p:nvSpPr>
          <p:cNvPr id="4" name="TextBox 3"/>
          <p:cNvSpPr txBox="1"/>
          <p:nvPr/>
        </p:nvSpPr>
        <p:spPr>
          <a:xfrm>
            <a:off x="7812498" y="6245093"/>
            <a:ext cx="1331502" cy="646331"/>
          </a:xfrm>
          <a:prstGeom prst="rect">
            <a:avLst/>
          </a:prstGeom>
          <a:noFill/>
        </p:spPr>
        <p:txBody>
          <a:bodyPr wrap="none" rtlCol="0">
            <a:spAutoFit/>
          </a:bodyPr>
          <a:lstStyle/>
          <a:p>
            <a:r>
              <a:rPr lang="en-US" dirty="0">
                <a:hlinkClick r:id="rId2" action="ppaction://hlinksldjump"/>
              </a:rPr>
              <a:t>Back to Chart</a:t>
            </a:r>
            <a:endParaRPr lang="en-US" dirty="0"/>
          </a:p>
          <a:p>
            <a:endParaRPr lang="en-US" dirty="0"/>
          </a:p>
        </p:txBody>
      </p:sp>
    </p:spTree>
    <p:extLst>
      <p:ext uri="{BB962C8B-B14F-4D97-AF65-F5344CB8AC3E}">
        <p14:creationId xmlns:p14="http://schemas.microsoft.com/office/powerpoint/2010/main" val="3572584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87" y="259781"/>
            <a:ext cx="8591106" cy="1143000"/>
          </a:xfrm>
        </p:spPr>
        <p:txBody>
          <a:bodyPr/>
          <a:lstStyle/>
          <a:p>
            <a:pPr algn="ctr"/>
            <a:r>
              <a:rPr lang="en-US" sz="2800" dirty="0">
                <a:solidFill>
                  <a:srgbClr val="FFFF00"/>
                </a:solidFill>
              </a:rPr>
              <a:t>Logical: </a:t>
            </a:r>
            <a:r>
              <a:rPr lang="en-US" sz="2800" dirty="0">
                <a:solidFill>
                  <a:srgbClr val="0CE421"/>
                </a:solidFill>
              </a:rPr>
              <a:t>task 2 </a:t>
            </a:r>
            <a:r>
              <a:rPr lang="en-US" sz="2800" dirty="0"/>
              <a:t>Chapter 5-8 Social Media </a:t>
            </a:r>
            <a:br>
              <a:rPr lang="en-US" sz="2800" dirty="0"/>
            </a:br>
            <a:r>
              <a:rPr lang="en-US" sz="2800" dirty="0"/>
              <a:t>Individuality, Loss of  Innocence, OR Divided community</a:t>
            </a:r>
          </a:p>
        </p:txBody>
      </p:sp>
      <p:sp>
        <p:nvSpPr>
          <p:cNvPr id="3" name="Vertical Text Placeholder 2"/>
          <p:cNvSpPr>
            <a:spLocks noGrp="1"/>
          </p:cNvSpPr>
          <p:nvPr>
            <p:ph sz="quarter" idx="13"/>
          </p:nvPr>
        </p:nvSpPr>
        <p:spPr>
          <a:xfrm>
            <a:off x="609600" y="1600200"/>
            <a:ext cx="7924800" cy="4123944"/>
          </a:xfrm>
        </p:spPr>
        <p:txBody>
          <a:bodyPr>
            <a:normAutofit fontScale="85000" lnSpcReduction="20000"/>
          </a:bodyPr>
          <a:lstStyle/>
          <a:p>
            <a:pPr marL="0" indent="0">
              <a:buNone/>
            </a:pPr>
            <a:r>
              <a:rPr lang="en-US" dirty="0">
                <a:solidFill>
                  <a:srgbClr val="FF0000"/>
                </a:solidFill>
              </a:rPr>
              <a:t>DIRECTIONS:  Create a </a:t>
            </a:r>
            <a:r>
              <a:rPr lang="en-US" b="1" u="sng" dirty="0">
                <a:solidFill>
                  <a:srgbClr val="FFFF00"/>
                </a:solidFill>
              </a:rPr>
              <a:t>FAKE</a:t>
            </a:r>
            <a:r>
              <a:rPr lang="en-US" b="1" dirty="0">
                <a:solidFill>
                  <a:srgbClr val="FF0000"/>
                </a:solidFill>
              </a:rPr>
              <a:t> </a:t>
            </a:r>
            <a:r>
              <a:rPr lang="en-US" dirty="0">
                <a:solidFill>
                  <a:srgbClr val="FF0000"/>
                </a:solidFill>
              </a:rPr>
              <a:t>Facebook, Twitter feed, or an Instagram from one of  the characters detailing the events at the hospital and leading up to the rumble.  You should include the following:</a:t>
            </a:r>
          </a:p>
          <a:p>
            <a:pPr>
              <a:buFont typeface="Wingdings" charset="2"/>
              <a:buChar char="q"/>
            </a:pPr>
            <a:r>
              <a:rPr lang="en-US" dirty="0"/>
              <a:t>The name, a selfie, and a first person bio of the character whose perspective is represented </a:t>
            </a:r>
            <a:r>
              <a:rPr lang="en-US" dirty="0">
                <a:solidFill>
                  <a:srgbClr val="FFFF00"/>
                </a:solidFill>
              </a:rPr>
              <a:t>(2</a:t>
            </a:r>
            <a:r>
              <a:rPr lang="en-US" sz="1800" dirty="0">
                <a:solidFill>
                  <a:srgbClr val="FFFF00"/>
                </a:solidFill>
              </a:rPr>
              <a:t> points</a:t>
            </a:r>
            <a:r>
              <a:rPr lang="en-US" dirty="0">
                <a:solidFill>
                  <a:srgbClr val="FFFF00"/>
                </a:solidFill>
              </a:rPr>
              <a:t>)</a:t>
            </a:r>
          </a:p>
          <a:p>
            <a:pPr>
              <a:buFont typeface="Wingdings" charset="2"/>
              <a:buChar char="q"/>
            </a:pPr>
            <a:r>
              <a:rPr lang="en-US" dirty="0"/>
              <a:t>4 tweets or important event photos with captions  from your selected character </a:t>
            </a:r>
            <a:r>
              <a:rPr lang="en-US" dirty="0">
                <a:solidFill>
                  <a:srgbClr val="FFFF00"/>
                </a:solidFill>
              </a:rPr>
              <a:t>(2</a:t>
            </a:r>
            <a:r>
              <a:rPr lang="en-US" sz="1800" dirty="0">
                <a:solidFill>
                  <a:srgbClr val="FFFF00"/>
                </a:solidFill>
              </a:rPr>
              <a:t> points</a:t>
            </a:r>
            <a:r>
              <a:rPr lang="en-US" dirty="0">
                <a:solidFill>
                  <a:srgbClr val="FFFF00"/>
                </a:solidFill>
              </a:rPr>
              <a:t>)</a:t>
            </a:r>
          </a:p>
          <a:p>
            <a:pPr>
              <a:buFont typeface="Wingdings" charset="2"/>
              <a:buChar char="q"/>
            </a:pPr>
            <a:r>
              <a:rPr lang="en-US" dirty="0"/>
              <a:t>2 Popular Tweet/post “favorited” or “liked” </a:t>
            </a:r>
            <a:r>
              <a:rPr lang="en-US" dirty="0">
                <a:solidFill>
                  <a:srgbClr val="FFFF00"/>
                </a:solidFill>
              </a:rPr>
              <a:t>(1</a:t>
            </a:r>
            <a:r>
              <a:rPr lang="en-US" sz="1800" dirty="0">
                <a:solidFill>
                  <a:srgbClr val="FFFF00"/>
                </a:solidFill>
              </a:rPr>
              <a:t> points</a:t>
            </a:r>
            <a:r>
              <a:rPr lang="en-US" dirty="0">
                <a:solidFill>
                  <a:srgbClr val="FFFF00"/>
                </a:solidFill>
              </a:rPr>
              <a:t>)</a:t>
            </a:r>
          </a:p>
          <a:p>
            <a:pPr>
              <a:buFont typeface="Wingdings" charset="2"/>
              <a:buChar char="q"/>
            </a:pPr>
            <a:r>
              <a:rPr lang="en-US" dirty="0"/>
              <a:t>2 Written response to Tweets/posts from other characters </a:t>
            </a:r>
            <a:r>
              <a:rPr lang="en-US" dirty="0">
                <a:solidFill>
                  <a:srgbClr val="FFFF00"/>
                </a:solidFill>
              </a:rPr>
              <a:t>(2</a:t>
            </a:r>
            <a:r>
              <a:rPr lang="en-US" sz="1800" dirty="0">
                <a:solidFill>
                  <a:srgbClr val="FFFF00"/>
                </a:solidFill>
              </a:rPr>
              <a:t> point</a:t>
            </a:r>
            <a:r>
              <a:rPr lang="en-US" dirty="0">
                <a:solidFill>
                  <a:srgbClr val="FFFF00"/>
                </a:solidFill>
              </a:rPr>
              <a:t>)</a:t>
            </a:r>
          </a:p>
          <a:p>
            <a:pPr>
              <a:buFont typeface="Wingdings" charset="2"/>
              <a:buChar char="q"/>
            </a:pPr>
            <a:r>
              <a:rPr lang="en-US" dirty="0"/>
              <a:t>Tweets and photos should be related to events in chapters 5-8. To show this, cite a page number at the end of the Tweet/Instagram photo </a:t>
            </a:r>
            <a:r>
              <a:rPr lang="en-US" dirty="0">
                <a:solidFill>
                  <a:srgbClr val="FFFF00"/>
                </a:solidFill>
              </a:rPr>
              <a:t>(2</a:t>
            </a:r>
            <a:r>
              <a:rPr lang="en-US" sz="1800" dirty="0">
                <a:solidFill>
                  <a:srgbClr val="FFFF00"/>
                </a:solidFill>
              </a:rPr>
              <a:t> points</a:t>
            </a:r>
            <a:r>
              <a:rPr lang="en-US" dirty="0">
                <a:solidFill>
                  <a:srgbClr val="FFFF00"/>
                </a:solidFill>
              </a:rPr>
              <a:t>)</a:t>
            </a:r>
          </a:p>
          <a:p>
            <a:pPr>
              <a:buFont typeface="Wingdings" charset="2"/>
              <a:buChar char="q"/>
            </a:pPr>
            <a:r>
              <a:rPr lang="en-US" dirty="0"/>
              <a:t>Include at least one statement about the</a:t>
            </a:r>
            <a:r>
              <a:rPr lang="en-US" dirty="0">
                <a:solidFill>
                  <a:srgbClr val="FFFF00"/>
                </a:solidFill>
              </a:rPr>
              <a:t> divided community, individuality (being your own person) </a:t>
            </a:r>
            <a:r>
              <a:rPr lang="en-US" dirty="0"/>
              <a:t>or </a:t>
            </a:r>
            <a:r>
              <a:rPr lang="en-US" dirty="0">
                <a:solidFill>
                  <a:srgbClr val="FFFF00"/>
                </a:solidFill>
              </a:rPr>
              <a:t>loss of innocence (growing up too fast/not staying gold) </a:t>
            </a:r>
            <a:r>
              <a:rPr lang="en-US" dirty="0"/>
              <a:t>for the character whose Twitter/Instagram you are using </a:t>
            </a:r>
            <a:r>
              <a:rPr lang="en-US" dirty="0">
                <a:solidFill>
                  <a:srgbClr val="FFFF00"/>
                </a:solidFill>
              </a:rPr>
              <a:t>(1</a:t>
            </a:r>
            <a:r>
              <a:rPr lang="en-US" sz="1800" dirty="0">
                <a:solidFill>
                  <a:srgbClr val="FFFF00"/>
                </a:solidFill>
              </a:rPr>
              <a:t> point</a:t>
            </a:r>
            <a:r>
              <a:rPr lang="en-US" dirty="0">
                <a:solidFill>
                  <a:srgbClr val="FFFF00"/>
                </a:solidFill>
              </a:rPr>
              <a:t>)</a:t>
            </a:r>
          </a:p>
          <a:p>
            <a:pPr marL="0" indent="0">
              <a:buNone/>
            </a:pPr>
            <a:r>
              <a:rPr lang="en-US" dirty="0"/>
              <a:t>Digital Options:  Fake Twitter: </a:t>
            </a:r>
            <a:r>
              <a:rPr lang="en-US" dirty="0">
                <a:hlinkClick r:id="rId3"/>
              </a:rPr>
              <a:t>http://www.classtools.net/twister/</a:t>
            </a:r>
            <a:r>
              <a:rPr lang="en-US" dirty="0"/>
              <a:t>  </a:t>
            </a:r>
          </a:p>
          <a:p>
            <a:pPr marL="0" indent="0">
              <a:buNone/>
            </a:pPr>
            <a:r>
              <a:rPr lang="en-US" dirty="0"/>
              <a:t>Fake Facebook: </a:t>
            </a:r>
            <a:r>
              <a:rPr lang="en-US" dirty="0">
                <a:hlinkClick r:id="rId4"/>
              </a:rPr>
              <a:t>http://www.classtools.net/FB/home-page</a:t>
            </a:r>
            <a:endParaRPr lang="en-US" dirty="0"/>
          </a:p>
          <a:p>
            <a:pPr marL="0" indent="0">
              <a:buNone/>
            </a:pPr>
            <a:endParaRPr lang="en-US" dirty="0"/>
          </a:p>
          <a:p>
            <a:pPr marL="0" indent="0">
              <a:buNone/>
            </a:pPr>
            <a:r>
              <a:rPr lang="en-US" b="1" dirty="0">
                <a:solidFill>
                  <a:srgbClr val="00B0F0"/>
                </a:solidFill>
              </a:rPr>
              <a:t>You may NOT use an actual social media account to create this. Social media templates are available at </a:t>
            </a:r>
            <a:r>
              <a:rPr lang="en-US" b="1" dirty="0">
                <a:solidFill>
                  <a:srgbClr val="00B0F0"/>
                </a:solidFill>
                <a:hlinkClick r:id="rId5"/>
              </a:rPr>
              <a:t>http://www.mrakansonline.com/20132014/templates-for-fake-twitterfacebookinstagram-pages</a:t>
            </a:r>
            <a:r>
              <a:rPr lang="en-US" b="1" dirty="0">
                <a:solidFill>
                  <a:srgbClr val="00B0F0"/>
                </a:solidFill>
              </a:rPr>
              <a:t>  </a:t>
            </a:r>
            <a:endParaRPr lang="en-US" dirty="0"/>
          </a:p>
        </p:txBody>
      </p:sp>
      <p:sp>
        <p:nvSpPr>
          <p:cNvPr id="4" name="TextBox 3"/>
          <p:cNvSpPr txBox="1"/>
          <p:nvPr/>
        </p:nvSpPr>
        <p:spPr>
          <a:xfrm>
            <a:off x="7812498" y="6221407"/>
            <a:ext cx="1331502" cy="646331"/>
          </a:xfrm>
          <a:prstGeom prst="rect">
            <a:avLst/>
          </a:prstGeom>
          <a:noFill/>
        </p:spPr>
        <p:txBody>
          <a:bodyPr wrap="none" rtlCol="0">
            <a:spAutoFit/>
          </a:bodyPr>
          <a:lstStyle/>
          <a:p>
            <a:r>
              <a:rPr lang="en-US" dirty="0">
                <a:hlinkClick r:id="rId6" action="ppaction://hlinksldjump"/>
              </a:rPr>
              <a:t>Back to Chart</a:t>
            </a:r>
            <a:endParaRPr lang="en-US" dirty="0"/>
          </a:p>
          <a:p>
            <a:endParaRPr lang="en-US" dirty="0"/>
          </a:p>
        </p:txBody>
      </p:sp>
    </p:spTree>
    <p:extLst>
      <p:ext uri="{BB962C8B-B14F-4D97-AF65-F5344CB8AC3E}">
        <p14:creationId xmlns:p14="http://schemas.microsoft.com/office/powerpoint/2010/main" val="3119812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609" y="274638"/>
            <a:ext cx="8612372" cy="1143000"/>
          </a:xfrm>
        </p:spPr>
        <p:txBody>
          <a:bodyPr/>
          <a:lstStyle/>
          <a:p>
            <a:pPr algn="ctr"/>
            <a:r>
              <a:rPr lang="en-US" dirty="0">
                <a:solidFill>
                  <a:srgbClr val="FFFF00"/>
                </a:solidFill>
              </a:rPr>
              <a:t>Musical: </a:t>
            </a:r>
            <a:r>
              <a:rPr lang="en-US" sz="3200" dirty="0">
                <a:solidFill>
                  <a:srgbClr val="0CE421"/>
                </a:solidFill>
              </a:rPr>
              <a:t>task 2 </a:t>
            </a:r>
            <a:r>
              <a:rPr lang="en-US" dirty="0"/>
              <a:t>Chapter 5-8 </a:t>
            </a:r>
            <a:br>
              <a:rPr lang="en-US" dirty="0"/>
            </a:br>
            <a:r>
              <a:rPr lang="en-US" sz="2600" dirty="0"/>
              <a:t>Divided community, Individuality, Loss of innocence</a:t>
            </a:r>
          </a:p>
        </p:txBody>
      </p:sp>
      <p:sp>
        <p:nvSpPr>
          <p:cNvPr id="3" name="Vertical Text Placeholder 2"/>
          <p:cNvSpPr>
            <a:spLocks noGrp="1"/>
          </p:cNvSpPr>
          <p:nvPr>
            <p:ph sz="quarter" idx="13"/>
          </p:nvPr>
        </p:nvSpPr>
        <p:spPr>
          <a:xfrm>
            <a:off x="609600" y="1600200"/>
            <a:ext cx="8166100" cy="5006662"/>
          </a:xfrm>
        </p:spPr>
        <p:txBody>
          <a:bodyPr>
            <a:normAutofit/>
          </a:bodyPr>
          <a:lstStyle/>
          <a:p>
            <a:pPr marL="0" indent="0">
              <a:buNone/>
            </a:pPr>
            <a:r>
              <a:rPr lang="en-US" dirty="0">
                <a:solidFill>
                  <a:srgbClr val="FF0000"/>
                </a:solidFill>
              </a:rPr>
              <a:t>DIRECTIONS: Select a song that </a:t>
            </a:r>
            <a:r>
              <a:rPr lang="en-US" b="1" u="sng" dirty="0">
                <a:solidFill>
                  <a:srgbClr val="FFFF00"/>
                </a:solidFill>
              </a:rPr>
              <a:t>STRONGLY</a:t>
            </a:r>
            <a:r>
              <a:rPr lang="en-US" dirty="0">
                <a:solidFill>
                  <a:srgbClr val="FF0000"/>
                </a:solidFill>
              </a:rPr>
              <a:t> demonstrates the theme of Divided Communities, Individuality, or Loss of Innocence.</a:t>
            </a:r>
            <a:r>
              <a:rPr lang="en-US" i="1" dirty="0">
                <a:solidFill>
                  <a:srgbClr val="FF0000"/>
                </a:solidFill>
              </a:rPr>
              <a:t> </a:t>
            </a:r>
            <a:r>
              <a:rPr lang="en-US" dirty="0">
                <a:solidFill>
                  <a:srgbClr val="FF0000"/>
                </a:solidFill>
              </a:rPr>
              <a:t>Present a clear argument with supporting evidences that demonstrates how your song selections demonstrates the  theme.</a:t>
            </a:r>
          </a:p>
          <a:p>
            <a:pPr marL="0" indent="0">
              <a:buNone/>
            </a:pPr>
            <a:r>
              <a:rPr lang="en-US" dirty="0">
                <a:solidFill>
                  <a:srgbClr val="FFFF00"/>
                </a:solidFill>
              </a:rPr>
              <a:t>Be Sure To Include </a:t>
            </a:r>
            <a:r>
              <a:rPr lang="en-US" b="1" u="sng" dirty="0">
                <a:solidFill>
                  <a:srgbClr val="FFFF00"/>
                </a:solidFill>
              </a:rPr>
              <a:t>ALL</a:t>
            </a:r>
            <a:r>
              <a:rPr lang="en-US" dirty="0">
                <a:solidFill>
                  <a:srgbClr val="FFFF00"/>
                </a:solidFill>
              </a:rPr>
              <a:t> of the Following:</a:t>
            </a:r>
          </a:p>
          <a:p>
            <a:pPr>
              <a:buFont typeface="Wingdings" charset="2"/>
              <a:buChar char="q"/>
            </a:pPr>
            <a:r>
              <a:rPr lang="en-US" dirty="0"/>
              <a:t>Title of the song and name of the artist </a:t>
            </a:r>
            <a:r>
              <a:rPr lang="en-US" dirty="0">
                <a:solidFill>
                  <a:srgbClr val="FFFF00"/>
                </a:solidFill>
              </a:rPr>
              <a:t>(1</a:t>
            </a:r>
            <a:r>
              <a:rPr lang="en-US" sz="1800" dirty="0">
                <a:solidFill>
                  <a:srgbClr val="FFFF00"/>
                </a:solidFill>
              </a:rPr>
              <a:t> point</a:t>
            </a:r>
            <a:r>
              <a:rPr lang="en-US" dirty="0">
                <a:solidFill>
                  <a:srgbClr val="FFFF00"/>
                </a:solidFill>
              </a:rPr>
              <a:t>)</a:t>
            </a:r>
          </a:p>
          <a:p>
            <a:pPr>
              <a:buFont typeface="Wingdings" charset="2"/>
              <a:buChar char="q"/>
            </a:pPr>
            <a:r>
              <a:rPr lang="en-US" dirty="0"/>
              <a:t>An </a:t>
            </a:r>
            <a:r>
              <a:rPr lang="en-US" b="1" u="sng" dirty="0">
                <a:solidFill>
                  <a:srgbClr val="FFFF00"/>
                </a:solidFill>
              </a:rPr>
              <a:t>annotated</a:t>
            </a:r>
            <a:r>
              <a:rPr lang="en-US" dirty="0"/>
              <a:t> copy of the lyrics and a link/citation to the song selection </a:t>
            </a:r>
            <a:r>
              <a:rPr lang="en-US" dirty="0">
                <a:solidFill>
                  <a:srgbClr val="FFFF00"/>
                </a:solidFill>
              </a:rPr>
              <a:t>(2</a:t>
            </a:r>
            <a:r>
              <a:rPr lang="en-US" sz="1800" dirty="0">
                <a:solidFill>
                  <a:srgbClr val="FFFF00"/>
                </a:solidFill>
              </a:rPr>
              <a:t> points</a:t>
            </a:r>
            <a:r>
              <a:rPr lang="en-US" dirty="0">
                <a:solidFill>
                  <a:srgbClr val="FFFF00"/>
                </a:solidFill>
              </a:rPr>
              <a:t>)</a:t>
            </a:r>
          </a:p>
          <a:p>
            <a:pPr>
              <a:buFont typeface="Wingdings" charset="2"/>
              <a:buChar char="q"/>
            </a:pPr>
            <a:r>
              <a:rPr lang="en-US" dirty="0"/>
              <a:t>Cite at least </a:t>
            </a:r>
            <a:r>
              <a:rPr lang="en-US" b="1" u="sng" dirty="0">
                <a:solidFill>
                  <a:srgbClr val="FFFF00"/>
                </a:solidFill>
              </a:rPr>
              <a:t>one quote </a:t>
            </a:r>
            <a:r>
              <a:rPr lang="en-US" dirty="0"/>
              <a:t>from the book that supports your connection to the song </a:t>
            </a:r>
            <a:r>
              <a:rPr lang="en-US" dirty="0">
                <a:solidFill>
                  <a:srgbClr val="FFFF00"/>
                </a:solidFill>
              </a:rPr>
              <a:t>(2</a:t>
            </a:r>
            <a:r>
              <a:rPr lang="en-US" sz="1800" dirty="0">
                <a:solidFill>
                  <a:srgbClr val="FFFF00"/>
                </a:solidFill>
              </a:rPr>
              <a:t> points</a:t>
            </a:r>
            <a:r>
              <a:rPr lang="en-US" dirty="0">
                <a:solidFill>
                  <a:srgbClr val="FFFF00"/>
                </a:solidFill>
              </a:rPr>
              <a:t>)</a:t>
            </a:r>
          </a:p>
          <a:p>
            <a:pPr marL="0" indent="0">
              <a:buNone/>
            </a:pPr>
            <a:r>
              <a:rPr lang="en-US" dirty="0">
                <a:solidFill>
                  <a:srgbClr val="FFFF00"/>
                </a:solidFill>
              </a:rPr>
              <a:t>Write a minimum of one well constructed paragraph that includes the following: </a:t>
            </a:r>
          </a:p>
          <a:p>
            <a:pPr lvl="2">
              <a:buFont typeface="Wingdings" charset="2"/>
              <a:buChar char="q"/>
            </a:pPr>
            <a:r>
              <a:rPr lang="en-US" dirty="0"/>
              <a:t>A clear claim </a:t>
            </a:r>
            <a:r>
              <a:rPr lang="en-US" dirty="0">
                <a:solidFill>
                  <a:srgbClr val="FFFF00"/>
                </a:solidFill>
              </a:rPr>
              <a:t>(2</a:t>
            </a:r>
            <a:r>
              <a:rPr lang="en-US" sz="1600" dirty="0">
                <a:solidFill>
                  <a:srgbClr val="FFFF00"/>
                </a:solidFill>
              </a:rPr>
              <a:t> points</a:t>
            </a:r>
            <a:r>
              <a:rPr lang="en-US" dirty="0">
                <a:solidFill>
                  <a:srgbClr val="FFFF00"/>
                </a:solidFill>
              </a:rPr>
              <a:t>)</a:t>
            </a:r>
            <a:endParaRPr lang="en-US" dirty="0"/>
          </a:p>
          <a:p>
            <a:pPr lvl="2">
              <a:buFont typeface="Wingdings" charset="2"/>
              <a:buChar char="q"/>
            </a:pPr>
            <a:r>
              <a:rPr lang="en-US" dirty="0"/>
              <a:t>Evidence and reasoning/explanation of how the song connects to the theme and the quote </a:t>
            </a:r>
            <a:r>
              <a:rPr lang="en-US" dirty="0">
                <a:solidFill>
                  <a:srgbClr val="FFFF00"/>
                </a:solidFill>
              </a:rPr>
              <a:t>(3</a:t>
            </a:r>
            <a:r>
              <a:rPr lang="en-US" sz="1600" dirty="0">
                <a:solidFill>
                  <a:srgbClr val="FFFF00"/>
                </a:solidFill>
              </a:rPr>
              <a:t> points</a:t>
            </a:r>
            <a:r>
              <a:rPr lang="en-US" dirty="0">
                <a:solidFill>
                  <a:srgbClr val="FFFF00"/>
                </a:solidFill>
              </a:rPr>
              <a:t>)</a:t>
            </a:r>
          </a:p>
          <a:p>
            <a:pPr lvl="2"/>
            <a:endParaRPr lang="en-US" dirty="0"/>
          </a:p>
          <a:p>
            <a:pPr marL="0" indent="0" algn="ctr">
              <a:buNone/>
            </a:pPr>
            <a:r>
              <a:rPr lang="en-US" b="1" dirty="0">
                <a:solidFill>
                  <a:srgbClr val="00B0F0"/>
                </a:solidFill>
              </a:rPr>
              <a:t>Song choice is school appropriate with clean lyrics and no innuendos. Please get your song approved before proceeding.</a:t>
            </a:r>
            <a:endParaRPr lang="en-US" dirty="0">
              <a:solidFill>
                <a:srgbClr val="00B0F0"/>
              </a:solidFill>
            </a:endParaRPr>
          </a:p>
          <a:p>
            <a:pPr lvl="1"/>
            <a:endParaRPr lang="en-US" dirty="0"/>
          </a:p>
        </p:txBody>
      </p:sp>
      <p:sp>
        <p:nvSpPr>
          <p:cNvPr id="4" name="TextBox 3"/>
          <p:cNvSpPr txBox="1"/>
          <p:nvPr/>
        </p:nvSpPr>
        <p:spPr>
          <a:xfrm>
            <a:off x="7812498" y="6211669"/>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4032722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78759"/>
          </a:xfrm>
        </p:spPr>
        <p:txBody>
          <a:bodyPr/>
          <a:lstStyle/>
          <a:p>
            <a:pPr algn="ctr"/>
            <a:r>
              <a:rPr lang="en-US" dirty="0">
                <a:solidFill>
                  <a:srgbClr val="FFFF00"/>
                </a:solidFill>
              </a:rPr>
              <a:t>Graphic: </a:t>
            </a:r>
            <a:r>
              <a:rPr lang="en-US" dirty="0">
                <a:solidFill>
                  <a:srgbClr val="FF00FF"/>
                </a:solidFill>
              </a:rPr>
              <a:t>Task 3 </a:t>
            </a:r>
            <a:r>
              <a:rPr lang="en-US" dirty="0"/>
              <a:t>Chapter 9-12 </a:t>
            </a:r>
            <a:br>
              <a:rPr lang="en-US" dirty="0"/>
            </a:br>
            <a:r>
              <a:rPr lang="en-US" dirty="0"/>
              <a:t>Family, sacrifice, empathy</a:t>
            </a:r>
          </a:p>
        </p:txBody>
      </p:sp>
      <p:sp>
        <p:nvSpPr>
          <p:cNvPr id="3" name="Vertical Text Placeholder 2"/>
          <p:cNvSpPr>
            <a:spLocks noGrp="1"/>
          </p:cNvSpPr>
          <p:nvPr>
            <p:ph sz="quarter" idx="13"/>
          </p:nvPr>
        </p:nvSpPr>
        <p:spPr>
          <a:xfrm>
            <a:off x="609600" y="1236373"/>
            <a:ext cx="7924800" cy="5383368"/>
          </a:xfrm>
        </p:spPr>
        <p:txBody>
          <a:bodyPr>
            <a:normAutofit fontScale="92500" lnSpcReduction="20000"/>
          </a:bodyPr>
          <a:lstStyle/>
          <a:p>
            <a:pPr marL="0" indent="0">
              <a:buNone/>
            </a:pPr>
            <a:r>
              <a:rPr lang="en-US" sz="2000" dirty="0">
                <a:solidFill>
                  <a:srgbClr val="FF0000"/>
                </a:solidFill>
              </a:rPr>
              <a:t>DIRECTIONS: What is a family? What does it mean to sacrifice? What is empathy? Throughout the novel there are multiple examples of these ideas and often they are connected. Create a </a:t>
            </a:r>
            <a:r>
              <a:rPr lang="en-US" sz="2000" b="1" u="sng" dirty="0">
                <a:solidFill>
                  <a:srgbClr val="FFFF00"/>
                </a:solidFill>
              </a:rPr>
              <a:t>visually appealing</a:t>
            </a:r>
            <a:r>
              <a:rPr lang="en-US" sz="2000" dirty="0">
                <a:solidFill>
                  <a:srgbClr val="FFFF00"/>
                </a:solidFill>
              </a:rPr>
              <a:t> </a:t>
            </a:r>
            <a:r>
              <a:rPr lang="en-US" sz="2000" dirty="0">
                <a:solidFill>
                  <a:srgbClr val="FF0000"/>
                </a:solidFill>
              </a:rPr>
              <a:t>illustration that conveys how the novel has created a new understanding for these ideas. </a:t>
            </a:r>
            <a:r>
              <a:rPr lang="en-US" sz="2000" dirty="0">
                <a:solidFill>
                  <a:srgbClr val="FFFF00"/>
                </a:solidFill>
              </a:rPr>
              <a:t>Quality work and presentation count!</a:t>
            </a:r>
          </a:p>
          <a:p>
            <a:pPr lvl="1">
              <a:buFont typeface="Wingdings" charset="2"/>
              <a:buChar char="q"/>
            </a:pPr>
            <a:r>
              <a:rPr lang="en-US" sz="2000" dirty="0"/>
              <a:t>Title the drawing and follow 6</a:t>
            </a:r>
            <a:r>
              <a:rPr lang="en-US" sz="2000" baseline="30000" dirty="0"/>
              <a:t>th</a:t>
            </a:r>
            <a:r>
              <a:rPr lang="en-US" sz="2000" dirty="0"/>
              <a:t> grade expectations </a:t>
            </a:r>
            <a:r>
              <a:rPr lang="en-US" dirty="0">
                <a:solidFill>
                  <a:srgbClr val="FFFF00"/>
                </a:solidFill>
              </a:rPr>
              <a:t>(1</a:t>
            </a:r>
            <a:r>
              <a:rPr lang="en-US" sz="1600" dirty="0">
                <a:solidFill>
                  <a:srgbClr val="FFFF00"/>
                </a:solidFill>
              </a:rPr>
              <a:t> point</a:t>
            </a:r>
            <a:r>
              <a:rPr lang="en-US" dirty="0">
                <a:solidFill>
                  <a:srgbClr val="FFFF00"/>
                </a:solidFill>
              </a:rPr>
              <a:t>)</a:t>
            </a:r>
          </a:p>
          <a:p>
            <a:pPr lvl="1">
              <a:buFont typeface="Wingdings" charset="2"/>
              <a:buChar char="q"/>
            </a:pPr>
            <a:r>
              <a:rPr lang="en-US" sz="2000" dirty="0"/>
              <a:t>Create and illustration that connects the novel and these themes together. </a:t>
            </a:r>
          </a:p>
          <a:p>
            <a:pPr marL="457200" lvl="1" indent="0">
              <a:buNone/>
            </a:pPr>
            <a:r>
              <a:rPr lang="en-US" sz="2000" dirty="0">
                <a:solidFill>
                  <a:srgbClr val="FFFF00"/>
                </a:solidFill>
              </a:rPr>
              <a:t>     </a:t>
            </a:r>
            <a:r>
              <a:rPr lang="en-US" dirty="0">
                <a:solidFill>
                  <a:srgbClr val="FFFF00"/>
                </a:solidFill>
              </a:rPr>
              <a:t>(2</a:t>
            </a:r>
            <a:r>
              <a:rPr lang="en-US" sz="1600" dirty="0">
                <a:solidFill>
                  <a:srgbClr val="FFFF00"/>
                </a:solidFill>
              </a:rPr>
              <a:t> points</a:t>
            </a:r>
            <a:r>
              <a:rPr lang="en-US" dirty="0">
                <a:solidFill>
                  <a:srgbClr val="FFFF00"/>
                </a:solidFill>
              </a:rPr>
              <a:t>)</a:t>
            </a:r>
          </a:p>
          <a:p>
            <a:pPr lvl="1">
              <a:buFont typeface="Wingdings" charset="2"/>
              <a:buChar char="q"/>
            </a:pPr>
            <a:r>
              <a:rPr lang="en-US" sz="2000" dirty="0"/>
              <a:t>Illustrations must be colored and demonstrate an effort.</a:t>
            </a:r>
            <a:r>
              <a:rPr lang="en-US" dirty="0">
                <a:solidFill>
                  <a:srgbClr val="FFFF00"/>
                </a:solidFill>
              </a:rPr>
              <a:t> (2</a:t>
            </a:r>
            <a:r>
              <a:rPr lang="en-US" sz="1600" dirty="0">
                <a:solidFill>
                  <a:srgbClr val="FFFF00"/>
                </a:solidFill>
              </a:rPr>
              <a:t> points</a:t>
            </a:r>
            <a:r>
              <a:rPr lang="en-US" dirty="0">
                <a:solidFill>
                  <a:srgbClr val="FFFF00"/>
                </a:solidFill>
              </a:rPr>
              <a:t>)</a:t>
            </a:r>
          </a:p>
          <a:p>
            <a:pPr lvl="1">
              <a:buFont typeface="Wingdings" charset="2"/>
              <a:buChar char="q"/>
            </a:pPr>
            <a:r>
              <a:rPr lang="en-US" sz="2000" dirty="0"/>
              <a:t>Caption the drawing with at least one quote from the reading that connects to the themes. </a:t>
            </a:r>
            <a:r>
              <a:rPr lang="en-US" dirty="0">
                <a:solidFill>
                  <a:srgbClr val="FFFF00"/>
                </a:solidFill>
              </a:rPr>
              <a:t>(2</a:t>
            </a:r>
            <a:r>
              <a:rPr lang="en-US" sz="1600" dirty="0">
                <a:solidFill>
                  <a:srgbClr val="FFFF00"/>
                </a:solidFill>
              </a:rPr>
              <a:t> points</a:t>
            </a:r>
            <a:r>
              <a:rPr lang="en-US" dirty="0">
                <a:solidFill>
                  <a:srgbClr val="FFFF00"/>
                </a:solidFill>
              </a:rPr>
              <a:t>)</a:t>
            </a:r>
          </a:p>
          <a:p>
            <a:pPr lvl="1">
              <a:buFont typeface="Wingdings" charset="2"/>
              <a:buChar char="q"/>
            </a:pPr>
            <a:r>
              <a:rPr lang="en-US" sz="2000" dirty="0"/>
              <a:t>Cite your quote. </a:t>
            </a:r>
            <a:r>
              <a:rPr lang="en-US" dirty="0">
                <a:solidFill>
                  <a:srgbClr val="FFFF00"/>
                </a:solidFill>
              </a:rPr>
              <a:t>(1</a:t>
            </a:r>
            <a:r>
              <a:rPr lang="en-US" sz="1600" dirty="0">
                <a:solidFill>
                  <a:srgbClr val="FFFF00"/>
                </a:solidFill>
              </a:rPr>
              <a:t> point</a:t>
            </a:r>
            <a:r>
              <a:rPr lang="en-US" dirty="0">
                <a:solidFill>
                  <a:srgbClr val="FFFF00"/>
                </a:solidFill>
              </a:rPr>
              <a:t>)</a:t>
            </a:r>
          </a:p>
          <a:p>
            <a:pPr lvl="1">
              <a:buFont typeface="Wingdings" charset="2"/>
              <a:buChar char="q"/>
            </a:pPr>
            <a:r>
              <a:rPr lang="en-US" sz="2000" dirty="0"/>
              <a:t>Write 2-3 sentences that explain your reasoning for your illustration. How are the quote and picture connected? </a:t>
            </a:r>
            <a:r>
              <a:rPr lang="en-US" dirty="0">
                <a:solidFill>
                  <a:srgbClr val="FFFF00"/>
                </a:solidFill>
              </a:rPr>
              <a:t>(2</a:t>
            </a:r>
            <a:r>
              <a:rPr lang="en-US" sz="1600" dirty="0">
                <a:solidFill>
                  <a:srgbClr val="FFFF00"/>
                </a:solidFill>
              </a:rPr>
              <a:t> points</a:t>
            </a:r>
            <a:r>
              <a:rPr lang="en-US" dirty="0">
                <a:solidFill>
                  <a:srgbClr val="FFFF00"/>
                </a:solidFill>
              </a:rPr>
              <a:t>)</a:t>
            </a:r>
          </a:p>
          <a:p>
            <a:pPr marL="457200" lvl="1" indent="0">
              <a:buNone/>
            </a:pPr>
            <a:endParaRPr lang="en-US" sz="2000" dirty="0"/>
          </a:p>
          <a:p>
            <a:pPr marL="457200" lvl="1" indent="0">
              <a:buNone/>
            </a:pPr>
            <a:endParaRPr lang="en-US" sz="2000" dirty="0"/>
          </a:p>
          <a:p>
            <a:pPr marL="457200" lvl="1" indent="0" algn="ctr">
              <a:buNone/>
            </a:pPr>
            <a:r>
              <a:rPr lang="en-US" sz="2000" dirty="0">
                <a:solidFill>
                  <a:srgbClr val="00B0F0"/>
                </a:solidFill>
              </a:rPr>
              <a:t>Clean white copy paper or other sketch paper – No line or grid paper allowed</a:t>
            </a:r>
          </a:p>
          <a:p>
            <a:pPr marL="457200" lvl="1" indent="0">
              <a:buNone/>
            </a:pPr>
            <a:endParaRPr lang="en-US" sz="2000" dirty="0"/>
          </a:p>
          <a:p>
            <a:pPr marL="0" indent="0">
              <a:buNone/>
            </a:pPr>
            <a:endParaRPr lang="en-US" dirty="0"/>
          </a:p>
        </p:txBody>
      </p:sp>
      <p:sp>
        <p:nvSpPr>
          <p:cNvPr id="4" name="TextBox 3"/>
          <p:cNvSpPr txBox="1"/>
          <p:nvPr/>
        </p:nvSpPr>
        <p:spPr>
          <a:xfrm>
            <a:off x="7772294" y="6261803"/>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4075570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699" y="87515"/>
            <a:ext cx="7924800" cy="1143000"/>
          </a:xfrm>
        </p:spPr>
        <p:txBody>
          <a:bodyPr/>
          <a:lstStyle/>
          <a:p>
            <a:pPr algn="ctr"/>
            <a:r>
              <a:rPr lang="en-US" dirty="0">
                <a:solidFill>
                  <a:srgbClr val="FFFF00"/>
                </a:solidFill>
              </a:rPr>
              <a:t>Expressive: </a:t>
            </a:r>
            <a:r>
              <a:rPr lang="en-US" dirty="0">
                <a:solidFill>
                  <a:srgbClr val="FF00FF"/>
                </a:solidFill>
              </a:rPr>
              <a:t>Task 3 </a:t>
            </a:r>
            <a:r>
              <a:rPr lang="en-US" dirty="0"/>
              <a:t>Chapter 9-12 </a:t>
            </a:r>
            <a:br>
              <a:rPr lang="en-US" dirty="0"/>
            </a:br>
            <a:r>
              <a:rPr lang="en-US" dirty="0"/>
              <a:t>Family, empathy, Sacrifice Word Collage</a:t>
            </a:r>
          </a:p>
        </p:txBody>
      </p:sp>
      <p:sp>
        <p:nvSpPr>
          <p:cNvPr id="3" name="Vertical Text Placeholder 2"/>
          <p:cNvSpPr>
            <a:spLocks noGrp="1"/>
          </p:cNvSpPr>
          <p:nvPr>
            <p:ph sz="quarter" idx="13"/>
          </p:nvPr>
        </p:nvSpPr>
        <p:spPr>
          <a:xfrm>
            <a:off x="167790" y="1230515"/>
            <a:ext cx="8553062" cy="4114800"/>
          </a:xfrm>
        </p:spPr>
        <p:txBody>
          <a:bodyPr/>
          <a:lstStyle/>
          <a:p>
            <a:pPr marL="0" indent="0">
              <a:buNone/>
            </a:pPr>
            <a:r>
              <a:rPr lang="en-US" dirty="0">
                <a:solidFill>
                  <a:srgbClr val="FF0000"/>
                </a:solidFill>
              </a:rPr>
              <a:t>Directions: </a:t>
            </a:r>
            <a:r>
              <a:rPr lang="en-US" sz="1600" dirty="0">
                <a:solidFill>
                  <a:srgbClr val="FF0000"/>
                </a:solidFill>
              </a:rPr>
              <a:t>On a digital document or blank sheet of paper create a word cloud collage of words, phrases, and quotes from The Outsiders that describes Ponyboy’s family </a:t>
            </a:r>
            <a:r>
              <a:rPr lang="en-US" sz="1600" b="1" u="sng" dirty="0">
                <a:solidFill>
                  <a:srgbClr val="FF0000"/>
                </a:solidFill>
              </a:rPr>
              <a:t>OR </a:t>
            </a:r>
            <a:r>
              <a:rPr lang="en-US" sz="1600" dirty="0">
                <a:solidFill>
                  <a:srgbClr val="FF0000"/>
                </a:solidFill>
              </a:rPr>
              <a:t>examples of empathy and sacrifice throughout the novel. </a:t>
            </a:r>
          </a:p>
          <a:p>
            <a:pPr>
              <a:buFont typeface="Wingdings" charset="2"/>
              <a:buChar char="q"/>
            </a:pPr>
            <a:r>
              <a:rPr lang="en-US" sz="1600" dirty="0"/>
              <a:t>Includes words, phases, and quotes that describe family or empathy and sacrifice. </a:t>
            </a:r>
            <a:r>
              <a:rPr lang="en-US" sz="1600" dirty="0">
                <a:solidFill>
                  <a:srgbClr val="FFFF00"/>
                </a:solidFill>
              </a:rPr>
              <a:t>(2 points)</a:t>
            </a:r>
            <a:endParaRPr lang="en-US" sz="1600" dirty="0"/>
          </a:p>
          <a:p>
            <a:pPr>
              <a:buFont typeface="Wingdings" charset="2"/>
              <a:buChar char="q"/>
            </a:pPr>
            <a:r>
              <a:rPr lang="en-US" sz="1600" dirty="0"/>
              <a:t>Includes at least 50 powerful words. You may attach your numbered list to your collage</a:t>
            </a:r>
            <a:r>
              <a:rPr lang="en-US" sz="1600" dirty="0">
                <a:solidFill>
                  <a:srgbClr val="FFFF00"/>
                </a:solidFill>
              </a:rPr>
              <a:t>(2 points)</a:t>
            </a:r>
            <a:endParaRPr lang="en-US" sz="1600" dirty="0"/>
          </a:p>
          <a:p>
            <a:pPr>
              <a:buFont typeface="Wingdings" charset="2"/>
              <a:buChar char="q"/>
            </a:pPr>
            <a:r>
              <a:rPr lang="en-US" sz="1600" dirty="0"/>
              <a:t>The entire page should be covered with words. </a:t>
            </a:r>
            <a:r>
              <a:rPr lang="en-US" sz="1600" dirty="0">
                <a:solidFill>
                  <a:srgbClr val="FFFF00"/>
                </a:solidFill>
              </a:rPr>
              <a:t>(1 point)</a:t>
            </a:r>
          </a:p>
          <a:p>
            <a:pPr>
              <a:buFont typeface="Wingdings" charset="2"/>
              <a:buChar char="q"/>
            </a:pPr>
            <a:r>
              <a:rPr lang="en-US" sz="1600" dirty="0"/>
              <a:t>Important words, or words that are repeated should be bigger. Non-important words or words used once should be smaller. </a:t>
            </a:r>
            <a:r>
              <a:rPr lang="en-US" sz="1600" dirty="0">
                <a:solidFill>
                  <a:srgbClr val="FFFF00"/>
                </a:solidFill>
              </a:rPr>
              <a:t>(1 point)</a:t>
            </a:r>
          </a:p>
          <a:p>
            <a:pPr>
              <a:buFont typeface="Wingdings" charset="2"/>
              <a:buChar char="q"/>
            </a:pPr>
            <a:r>
              <a:rPr lang="en-US" sz="1600" dirty="0"/>
              <a:t>Cite at least 3 quotes from the book. This means that each word of a quote should be incorporated into the word cloud. Include the quotes and their citations (page) with the list of your 50 powerful words.       </a:t>
            </a:r>
            <a:r>
              <a:rPr lang="en-US" sz="1600" dirty="0">
                <a:solidFill>
                  <a:srgbClr val="FFFF00"/>
                </a:solidFill>
              </a:rPr>
              <a:t>(2 points)</a:t>
            </a:r>
          </a:p>
          <a:p>
            <a:pPr>
              <a:buFont typeface="Wingdings" charset="2"/>
              <a:buChar char="q"/>
            </a:pPr>
            <a:r>
              <a:rPr lang="en-US" sz="1600" dirty="0"/>
              <a:t>6</a:t>
            </a:r>
            <a:r>
              <a:rPr lang="en-US" sz="1600" baseline="30000" dirty="0"/>
              <a:t>th</a:t>
            </a:r>
            <a:r>
              <a:rPr lang="en-US" sz="1600" dirty="0"/>
              <a:t> grade expectations met – Should be eye-catching and neat. Use colors to emphasize important words. </a:t>
            </a:r>
            <a:r>
              <a:rPr lang="en-US" sz="1600" dirty="0">
                <a:solidFill>
                  <a:srgbClr val="FFFF00"/>
                </a:solidFill>
              </a:rPr>
              <a:t>(2 points)</a:t>
            </a:r>
          </a:p>
        </p:txBody>
      </p:sp>
      <p:sp>
        <p:nvSpPr>
          <p:cNvPr id="4" name="TextBox 3"/>
          <p:cNvSpPr txBox="1"/>
          <p:nvPr/>
        </p:nvSpPr>
        <p:spPr>
          <a:xfrm>
            <a:off x="7812498" y="6211669"/>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grpSp>
        <p:nvGrpSpPr>
          <p:cNvPr id="7" name="Group 6"/>
          <p:cNvGrpSpPr/>
          <p:nvPr/>
        </p:nvGrpSpPr>
        <p:grpSpPr>
          <a:xfrm>
            <a:off x="4168009" y="5132130"/>
            <a:ext cx="3471041" cy="1596252"/>
            <a:chOff x="4483756" y="3638940"/>
            <a:chExt cx="4305682" cy="2330134"/>
          </a:xfrm>
        </p:grpSpPr>
        <p:pic>
          <p:nvPicPr>
            <p:cNvPr id="1026" name="Picture 2" descr="http://media-cache-ec0.pinimg.com/originals/17/37/20/173720ee0b9534fff39292d464c1e5f8.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483756" y="3638940"/>
              <a:ext cx="4305682" cy="233013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483756" y="3671043"/>
              <a:ext cx="3564294" cy="200055"/>
            </a:xfrm>
            <a:prstGeom prst="rect">
              <a:avLst/>
            </a:prstGeom>
            <a:noFill/>
          </p:spPr>
          <p:txBody>
            <a:bodyPr wrap="square" rtlCol="0">
              <a:spAutoFit/>
            </a:bodyPr>
            <a:lstStyle/>
            <a:p>
              <a:r>
                <a:rPr lang="en-US" sz="700" dirty="0">
                  <a:solidFill>
                    <a:schemeClr val="bg1"/>
                  </a:solidFill>
                </a:rPr>
                <a:t>Word cloud of </a:t>
              </a:r>
              <a:r>
                <a:rPr lang="en-US" sz="700" i="1" dirty="0">
                  <a:solidFill>
                    <a:schemeClr val="bg1"/>
                  </a:solidFill>
                </a:rPr>
                <a:t>The Giving Tree</a:t>
              </a:r>
              <a:r>
                <a:rPr lang="en-US" sz="700" dirty="0">
                  <a:solidFill>
                    <a:schemeClr val="bg1"/>
                  </a:solidFill>
                </a:rPr>
                <a:t>, by </a:t>
              </a:r>
              <a:r>
                <a:rPr lang="en-US" sz="700" dirty="0" err="1">
                  <a:solidFill>
                    <a:schemeClr val="bg1"/>
                  </a:solidFill>
                </a:rPr>
                <a:t>Shel</a:t>
              </a:r>
              <a:r>
                <a:rPr lang="en-US" sz="700" dirty="0">
                  <a:solidFill>
                    <a:schemeClr val="bg1"/>
                  </a:solidFill>
                </a:rPr>
                <a:t> Silverstein</a:t>
              </a:r>
            </a:p>
          </p:txBody>
        </p:sp>
        <p:sp>
          <p:nvSpPr>
            <p:cNvPr id="6" name="TextBox 5"/>
            <p:cNvSpPr txBox="1"/>
            <p:nvPr/>
          </p:nvSpPr>
          <p:spPr>
            <a:xfrm>
              <a:off x="4625400" y="5743964"/>
              <a:ext cx="3281006" cy="184666"/>
            </a:xfrm>
            <a:prstGeom prst="rect">
              <a:avLst/>
            </a:prstGeom>
            <a:noFill/>
          </p:spPr>
          <p:txBody>
            <a:bodyPr wrap="square" rtlCol="0">
              <a:spAutoFit/>
            </a:bodyPr>
            <a:lstStyle/>
            <a:p>
              <a:r>
                <a:rPr lang="en-US" sz="600" dirty="0">
                  <a:solidFill>
                    <a:schemeClr val="bg1"/>
                  </a:solidFill>
                </a:rPr>
                <a:t>https://s-media-cache-ak0.pinimg.com/236x/17/37/20/173720ee0b9534fff39292d464c1e5f8.jpg</a:t>
              </a:r>
            </a:p>
          </p:txBody>
        </p:sp>
      </p:grpSp>
    </p:spTree>
    <p:extLst>
      <p:ext uri="{BB962C8B-B14F-4D97-AF65-F5344CB8AC3E}">
        <p14:creationId xmlns:p14="http://schemas.microsoft.com/office/powerpoint/2010/main" val="2353078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REFLECTIVE A: </a:t>
            </a:r>
            <a:r>
              <a:rPr lang="en-US" dirty="0">
                <a:solidFill>
                  <a:srgbClr val="FF00FF"/>
                </a:solidFill>
              </a:rPr>
              <a:t>Task 3 </a:t>
            </a:r>
            <a:r>
              <a:rPr lang="en-US" dirty="0"/>
              <a:t>Chapter 9-12 Family </a:t>
            </a:r>
            <a:br>
              <a:rPr lang="en-US" dirty="0"/>
            </a:br>
            <a:r>
              <a:rPr lang="en-US" dirty="0"/>
              <a:t>Ponyboy and You Comparison/contrast</a:t>
            </a:r>
          </a:p>
        </p:txBody>
      </p:sp>
      <p:sp>
        <p:nvSpPr>
          <p:cNvPr id="3" name="Vertical Text Placeholder 2"/>
          <p:cNvSpPr>
            <a:spLocks noGrp="1"/>
          </p:cNvSpPr>
          <p:nvPr>
            <p:ph sz="quarter" idx="13"/>
          </p:nvPr>
        </p:nvSpPr>
        <p:spPr>
          <a:xfrm>
            <a:off x="609600" y="1600199"/>
            <a:ext cx="7924800" cy="4255073"/>
          </a:xfrm>
        </p:spPr>
        <p:txBody>
          <a:bodyPr>
            <a:normAutofit fontScale="92500" lnSpcReduction="10000"/>
          </a:bodyPr>
          <a:lstStyle/>
          <a:p>
            <a:pPr marL="0" indent="0">
              <a:buNone/>
            </a:pPr>
            <a:r>
              <a:rPr lang="en-US" dirty="0">
                <a:solidFill>
                  <a:srgbClr val="FF0000"/>
                </a:solidFill>
              </a:rPr>
              <a:t>DIRECTIONS: Create an essay that compares and contrasts your family to Ponyboy’s family. </a:t>
            </a:r>
          </a:p>
          <a:p>
            <a:pPr>
              <a:buFont typeface="Wingdings" charset="2"/>
              <a:buChar char="q"/>
            </a:pPr>
            <a:r>
              <a:rPr lang="en-US" dirty="0"/>
              <a:t>Comparison paragraph includes a main idea. </a:t>
            </a:r>
            <a:r>
              <a:rPr lang="en-US" dirty="0">
                <a:solidFill>
                  <a:srgbClr val="FFFF00"/>
                </a:solidFill>
              </a:rPr>
              <a:t>(1</a:t>
            </a:r>
            <a:r>
              <a:rPr lang="en-US" sz="1600" dirty="0">
                <a:solidFill>
                  <a:srgbClr val="FFFF00"/>
                </a:solidFill>
              </a:rPr>
              <a:t> point</a:t>
            </a:r>
            <a:r>
              <a:rPr lang="en-US" dirty="0">
                <a:solidFill>
                  <a:srgbClr val="FFFF00"/>
                </a:solidFill>
              </a:rPr>
              <a:t>)</a:t>
            </a:r>
          </a:p>
          <a:p>
            <a:pPr>
              <a:buFont typeface="Wingdings" charset="2"/>
              <a:buChar char="q"/>
            </a:pPr>
            <a:r>
              <a:rPr lang="en-US" dirty="0"/>
              <a:t>Comparison paragraph includes at least 2 likenesses with textual evidence and a citation/page number from chapter 9 or 10. </a:t>
            </a:r>
            <a:r>
              <a:rPr lang="en-US" dirty="0">
                <a:solidFill>
                  <a:srgbClr val="FFFF00"/>
                </a:solidFill>
              </a:rPr>
              <a:t>(2</a:t>
            </a:r>
            <a:r>
              <a:rPr lang="en-US" sz="1600" dirty="0">
                <a:solidFill>
                  <a:srgbClr val="FFFF00"/>
                </a:solidFill>
              </a:rPr>
              <a:t> points</a:t>
            </a:r>
            <a:r>
              <a:rPr lang="en-US" dirty="0">
                <a:solidFill>
                  <a:srgbClr val="FFFF00"/>
                </a:solidFill>
              </a:rPr>
              <a:t>)</a:t>
            </a:r>
          </a:p>
          <a:p>
            <a:pPr>
              <a:buFont typeface="Wingdings" charset="2"/>
              <a:buChar char="q"/>
            </a:pPr>
            <a:r>
              <a:rPr lang="en-US" dirty="0"/>
              <a:t>Comparison paragraph includes explanation based on textual evidence that clearly shows similarities. </a:t>
            </a:r>
            <a:r>
              <a:rPr lang="en-US" dirty="0">
                <a:solidFill>
                  <a:srgbClr val="FFFF00"/>
                </a:solidFill>
              </a:rPr>
              <a:t>(1</a:t>
            </a:r>
            <a:r>
              <a:rPr lang="en-US" sz="1600" dirty="0">
                <a:solidFill>
                  <a:srgbClr val="FFFF00"/>
                </a:solidFill>
              </a:rPr>
              <a:t> point</a:t>
            </a:r>
            <a:r>
              <a:rPr lang="en-US" dirty="0">
                <a:solidFill>
                  <a:srgbClr val="FFFF00"/>
                </a:solidFill>
              </a:rPr>
              <a:t>)</a:t>
            </a:r>
          </a:p>
          <a:p>
            <a:pPr>
              <a:buFont typeface="Wingdings" charset="2"/>
              <a:buChar char="q"/>
            </a:pPr>
            <a:r>
              <a:rPr lang="en-US" dirty="0"/>
              <a:t>Contrast paragraph includes a main idea. </a:t>
            </a:r>
            <a:r>
              <a:rPr lang="en-US" dirty="0">
                <a:solidFill>
                  <a:srgbClr val="FFFF00"/>
                </a:solidFill>
              </a:rPr>
              <a:t>(1</a:t>
            </a:r>
            <a:r>
              <a:rPr lang="en-US" sz="1600" dirty="0">
                <a:solidFill>
                  <a:srgbClr val="FFFF00"/>
                </a:solidFill>
              </a:rPr>
              <a:t> point</a:t>
            </a:r>
            <a:r>
              <a:rPr lang="en-US" dirty="0">
                <a:solidFill>
                  <a:srgbClr val="FFFF00"/>
                </a:solidFill>
              </a:rPr>
              <a:t>)</a:t>
            </a:r>
          </a:p>
          <a:p>
            <a:pPr>
              <a:buFont typeface="Wingdings" charset="2"/>
              <a:buChar char="q"/>
            </a:pPr>
            <a:r>
              <a:rPr lang="en-US" dirty="0"/>
              <a:t>Contrast paragraph includes at least 2 likenesses with textual evidence and a citation/page number from chapter 9 or 10. </a:t>
            </a:r>
            <a:r>
              <a:rPr lang="en-US" dirty="0">
                <a:solidFill>
                  <a:srgbClr val="FFFF00"/>
                </a:solidFill>
              </a:rPr>
              <a:t>(2</a:t>
            </a:r>
            <a:r>
              <a:rPr lang="en-US" sz="1600" dirty="0">
                <a:solidFill>
                  <a:srgbClr val="FFFF00"/>
                </a:solidFill>
              </a:rPr>
              <a:t> points</a:t>
            </a:r>
            <a:r>
              <a:rPr lang="en-US" dirty="0">
                <a:solidFill>
                  <a:srgbClr val="FFFF00"/>
                </a:solidFill>
              </a:rPr>
              <a:t>)</a:t>
            </a:r>
          </a:p>
          <a:p>
            <a:pPr>
              <a:buFont typeface="Wingdings" charset="2"/>
              <a:buChar char="q"/>
            </a:pPr>
            <a:r>
              <a:rPr lang="en-US" dirty="0"/>
              <a:t>Contrast paragraph includes explanation based on textual evidence that clearly shows differences. </a:t>
            </a:r>
            <a:r>
              <a:rPr lang="en-US" dirty="0">
                <a:solidFill>
                  <a:srgbClr val="FFFF00"/>
                </a:solidFill>
              </a:rPr>
              <a:t>(1</a:t>
            </a:r>
            <a:r>
              <a:rPr lang="en-US" sz="1600" dirty="0">
                <a:solidFill>
                  <a:srgbClr val="FFFF00"/>
                </a:solidFill>
              </a:rPr>
              <a:t> point</a:t>
            </a:r>
            <a:r>
              <a:rPr lang="en-US" dirty="0">
                <a:solidFill>
                  <a:srgbClr val="FFFF00"/>
                </a:solidFill>
              </a:rPr>
              <a:t>)</a:t>
            </a:r>
          </a:p>
          <a:p>
            <a:r>
              <a:rPr lang="en-US" dirty="0"/>
              <a:t>Conclusion paragraph explains if you think your families have more similarities or more differences with an explanation. </a:t>
            </a:r>
            <a:r>
              <a:rPr lang="en-US" dirty="0">
                <a:solidFill>
                  <a:srgbClr val="FFFF00"/>
                </a:solidFill>
              </a:rPr>
              <a:t>(1</a:t>
            </a:r>
            <a:r>
              <a:rPr lang="en-US" sz="1800" dirty="0">
                <a:solidFill>
                  <a:srgbClr val="FFFF00"/>
                </a:solidFill>
              </a:rPr>
              <a:t> point</a:t>
            </a:r>
            <a:r>
              <a:rPr lang="en-US" dirty="0">
                <a:solidFill>
                  <a:srgbClr val="FFFF00"/>
                </a:solidFill>
              </a:rPr>
              <a:t>)</a:t>
            </a:r>
            <a:endParaRPr lang="en-US" dirty="0"/>
          </a:p>
          <a:p>
            <a:r>
              <a:rPr lang="en-US" dirty="0"/>
              <a:t>Meets 6</a:t>
            </a:r>
            <a:r>
              <a:rPr lang="en-US" baseline="30000" dirty="0"/>
              <a:t>th</a:t>
            </a:r>
            <a:r>
              <a:rPr lang="en-US" dirty="0"/>
              <a:t> grade expectations </a:t>
            </a:r>
            <a:r>
              <a:rPr lang="en-US" dirty="0">
                <a:solidFill>
                  <a:srgbClr val="FFFF00"/>
                </a:solidFill>
              </a:rPr>
              <a:t>(1</a:t>
            </a:r>
            <a:r>
              <a:rPr lang="en-US" sz="1600" dirty="0">
                <a:solidFill>
                  <a:srgbClr val="FFFF00"/>
                </a:solidFill>
              </a:rPr>
              <a:t> point</a:t>
            </a:r>
            <a:r>
              <a:rPr lang="en-US" dirty="0">
                <a:solidFill>
                  <a:srgbClr val="FFFF00"/>
                </a:solidFill>
              </a:rPr>
              <a:t>)</a:t>
            </a:r>
          </a:p>
          <a:p>
            <a:pPr marL="457200" lvl="1" indent="0">
              <a:buNone/>
            </a:pPr>
            <a:endParaRPr lang="en-US" dirty="0"/>
          </a:p>
          <a:p>
            <a:pPr marL="457200" lvl="1" indent="0">
              <a:buNone/>
            </a:pPr>
            <a:endParaRPr lang="en-US" dirty="0"/>
          </a:p>
        </p:txBody>
      </p:sp>
      <p:sp>
        <p:nvSpPr>
          <p:cNvPr id="4" name="TextBox 3"/>
          <p:cNvSpPr txBox="1"/>
          <p:nvPr/>
        </p:nvSpPr>
        <p:spPr>
          <a:xfrm>
            <a:off x="7868649" y="6211669"/>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2838741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47576"/>
            <a:ext cx="7924800" cy="1143000"/>
          </a:xfrm>
        </p:spPr>
        <p:txBody>
          <a:bodyPr/>
          <a:lstStyle/>
          <a:p>
            <a:pPr algn="ctr"/>
            <a:r>
              <a:rPr lang="en-US" dirty="0">
                <a:solidFill>
                  <a:srgbClr val="FFFF00"/>
                </a:solidFill>
              </a:rPr>
              <a:t>Reflective B: </a:t>
            </a:r>
            <a:r>
              <a:rPr lang="en-US" dirty="0">
                <a:solidFill>
                  <a:srgbClr val="FF00FF"/>
                </a:solidFill>
              </a:rPr>
              <a:t>Task 3 </a:t>
            </a:r>
            <a:r>
              <a:rPr lang="en-US" dirty="0"/>
              <a:t>Chapter 9 -12 </a:t>
            </a:r>
            <a:br>
              <a:rPr lang="en-US" dirty="0"/>
            </a:br>
            <a:r>
              <a:rPr lang="en-US" dirty="0"/>
              <a:t>Sacrifice and Empathy Impactful Event Journal Entry </a:t>
            </a:r>
          </a:p>
        </p:txBody>
      </p:sp>
      <p:sp>
        <p:nvSpPr>
          <p:cNvPr id="4" name="TextBox 3"/>
          <p:cNvSpPr txBox="1"/>
          <p:nvPr/>
        </p:nvSpPr>
        <p:spPr>
          <a:xfrm>
            <a:off x="7868649" y="6211669"/>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
        <p:nvSpPr>
          <p:cNvPr id="5" name="Content Placeholder 4"/>
          <p:cNvSpPr>
            <a:spLocks noGrp="1"/>
          </p:cNvSpPr>
          <p:nvPr>
            <p:ph sz="quarter" idx="13"/>
          </p:nvPr>
        </p:nvSpPr>
        <p:spPr>
          <a:xfrm>
            <a:off x="609600" y="1956391"/>
            <a:ext cx="7924800" cy="4375297"/>
          </a:xfrm>
        </p:spPr>
        <p:txBody>
          <a:bodyPr>
            <a:normAutofit lnSpcReduction="10000"/>
          </a:bodyPr>
          <a:lstStyle/>
          <a:p>
            <a:pPr marL="0" indent="0">
              <a:buNone/>
            </a:pPr>
            <a:r>
              <a:rPr lang="en-US" sz="2000" dirty="0">
                <a:solidFill>
                  <a:srgbClr val="FF0000"/>
                </a:solidFill>
              </a:rPr>
              <a:t>DIRECTIONS: Write a one-page journal entry about an impactful event in your life and compare it to the events that happened in Ponyboy’s life. Possible topics include: loss of a family member, sacrifices others have made for you, divides in your community or family or friends. </a:t>
            </a:r>
          </a:p>
          <a:p>
            <a:pPr>
              <a:buFont typeface="Wingdings" charset="2"/>
              <a:buChar char="q"/>
            </a:pPr>
            <a:r>
              <a:rPr lang="en-US" sz="2000" dirty="0"/>
              <a:t>Summarize the impactful event in Ponyboy’s life. </a:t>
            </a:r>
            <a:r>
              <a:rPr lang="en-US" sz="2000" dirty="0">
                <a:solidFill>
                  <a:srgbClr val="FFFF00"/>
                </a:solidFill>
              </a:rPr>
              <a:t>(2 points)</a:t>
            </a:r>
          </a:p>
          <a:p>
            <a:pPr>
              <a:buFont typeface="Wingdings" charset="2"/>
              <a:buChar char="q"/>
            </a:pPr>
            <a:r>
              <a:rPr lang="en-US" sz="2000" dirty="0"/>
              <a:t>Write a claim stating the the impactful event in your life that you compare with Ponyboy’s life. </a:t>
            </a:r>
            <a:r>
              <a:rPr lang="en-US" sz="2000" dirty="0">
                <a:solidFill>
                  <a:srgbClr val="FFFF00"/>
                </a:solidFill>
              </a:rPr>
              <a:t>(1 point)</a:t>
            </a:r>
          </a:p>
          <a:p>
            <a:pPr>
              <a:buFont typeface="Wingdings" charset="2"/>
              <a:buChar char="q"/>
            </a:pPr>
            <a:r>
              <a:rPr lang="en-US" sz="2000" dirty="0"/>
              <a:t>Offer evidence describing the event in your life showing how it is similar. </a:t>
            </a:r>
            <a:r>
              <a:rPr lang="en-US" sz="2000" dirty="0">
                <a:solidFill>
                  <a:srgbClr val="FFFF00"/>
                </a:solidFill>
              </a:rPr>
              <a:t>(3 points)</a:t>
            </a:r>
          </a:p>
          <a:p>
            <a:pPr>
              <a:buFont typeface="Wingdings" charset="2"/>
              <a:buChar char="q"/>
            </a:pPr>
            <a:r>
              <a:rPr lang="en-US" sz="2000" dirty="0"/>
              <a:t>Provide reasoning/explanation to show how the event is similar. </a:t>
            </a:r>
            <a:r>
              <a:rPr lang="en-US" sz="2000" dirty="0">
                <a:solidFill>
                  <a:srgbClr val="FFFF00"/>
                </a:solidFill>
              </a:rPr>
              <a:t>(3 points)</a:t>
            </a:r>
          </a:p>
          <a:p>
            <a:r>
              <a:rPr lang="en-US" sz="2000" dirty="0"/>
              <a:t>Met 6</a:t>
            </a:r>
            <a:r>
              <a:rPr lang="en-US" sz="2000" baseline="30000" dirty="0"/>
              <a:t>th</a:t>
            </a:r>
            <a:r>
              <a:rPr lang="en-US" sz="2000" dirty="0"/>
              <a:t> grade expectations – Quality work </a:t>
            </a:r>
            <a:r>
              <a:rPr lang="en-US" sz="2000" dirty="0">
                <a:solidFill>
                  <a:srgbClr val="FFFF00"/>
                </a:solidFill>
              </a:rPr>
              <a:t>(1 point)</a:t>
            </a:r>
            <a:endParaRPr lang="en-US" i="1" dirty="0"/>
          </a:p>
          <a:p>
            <a:pPr marL="914400" lvl="2" indent="0">
              <a:buNone/>
            </a:pPr>
            <a:r>
              <a:rPr lang="en-US" dirty="0"/>
              <a:t>			</a:t>
            </a:r>
          </a:p>
        </p:txBody>
      </p:sp>
    </p:spTree>
    <p:extLst>
      <p:ext uri="{BB962C8B-B14F-4D97-AF65-F5344CB8AC3E}">
        <p14:creationId xmlns:p14="http://schemas.microsoft.com/office/powerpoint/2010/main" val="1512228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47" y="457200"/>
            <a:ext cx="8949858" cy="1143000"/>
          </a:xfrm>
        </p:spPr>
        <p:txBody>
          <a:bodyPr/>
          <a:lstStyle/>
          <a:p>
            <a:pPr algn="ctr"/>
            <a:r>
              <a:rPr lang="en-US" dirty="0">
                <a:solidFill>
                  <a:srgbClr val="FFFF00"/>
                </a:solidFill>
              </a:rPr>
              <a:t>Logical: </a:t>
            </a:r>
            <a:r>
              <a:rPr lang="en-US" dirty="0">
                <a:solidFill>
                  <a:srgbClr val="FF00FF"/>
                </a:solidFill>
              </a:rPr>
              <a:t>Task 3 </a:t>
            </a:r>
            <a:r>
              <a:rPr lang="en-US" dirty="0"/>
              <a:t>Chapter 9-12 </a:t>
            </a:r>
            <a:br>
              <a:rPr lang="en-US" dirty="0"/>
            </a:br>
            <a:r>
              <a:rPr lang="en-US" dirty="0"/>
              <a:t>Sacrifice and Empathy</a:t>
            </a:r>
            <a:br>
              <a:rPr lang="en-US" dirty="0"/>
            </a:br>
            <a:r>
              <a:rPr lang="en-US" dirty="0"/>
              <a:t>Character Interview</a:t>
            </a:r>
          </a:p>
        </p:txBody>
      </p:sp>
      <p:sp>
        <p:nvSpPr>
          <p:cNvPr id="3" name="Vertical Text Placeholder 2"/>
          <p:cNvSpPr>
            <a:spLocks noGrp="1"/>
          </p:cNvSpPr>
          <p:nvPr>
            <p:ph sz="quarter" idx="13"/>
          </p:nvPr>
        </p:nvSpPr>
        <p:spPr>
          <a:xfrm>
            <a:off x="425302" y="1600200"/>
            <a:ext cx="8410354" cy="4385930"/>
          </a:xfrm>
        </p:spPr>
        <p:txBody>
          <a:bodyPr>
            <a:normAutofit fontScale="92500" lnSpcReduction="10000"/>
          </a:bodyPr>
          <a:lstStyle/>
          <a:p>
            <a:pPr marL="0" indent="0">
              <a:buNone/>
            </a:pPr>
            <a:r>
              <a:rPr lang="en-US" dirty="0">
                <a:solidFill>
                  <a:srgbClr val="FF0000"/>
                </a:solidFill>
              </a:rPr>
              <a:t>DIRECTIONS:  Pretend you are a reporter conducting an interview with one of the Greasers, and write a one page “Interview” including your questions and the Greaser’s answers. The reporter is trying to understand the meaning behind the events from the novel but wants to focus on the ideas of sacrifice and empathy. All of the questions and responses should reflect one or both of these themes. The responses should be authentic to the character you are interviewing.</a:t>
            </a:r>
          </a:p>
          <a:p>
            <a:pPr marL="0" indent="0">
              <a:buNone/>
            </a:pPr>
            <a:r>
              <a:rPr lang="en-US" dirty="0">
                <a:solidFill>
                  <a:srgbClr val="FF0000"/>
                </a:solidFill>
              </a:rPr>
              <a:t>Before writing the interview determine what are examples of sacrifice and empathy from the novel.? Who was involved in those moments? What would you like your readers to know or do when you are done with your interview? Outline these ideas before writing your interview.</a:t>
            </a:r>
          </a:p>
          <a:p>
            <a:pPr marL="0" indent="0">
              <a:buNone/>
            </a:pPr>
            <a:r>
              <a:rPr lang="en-US" dirty="0"/>
              <a:t>There is a meaningful headline and 6</a:t>
            </a:r>
            <a:r>
              <a:rPr lang="en-US" baseline="30000" dirty="0"/>
              <a:t>th</a:t>
            </a:r>
            <a:r>
              <a:rPr lang="en-US" dirty="0"/>
              <a:t> grade expectations were met. </a:t>
            </a:r>
            <a:r>
              <a:rPr lang="en-US" dirty="0">
                <a:solidFill>
                  <a:srgbClr val="FFFF00"/>
                </a:solidFill>
              </a:rPr>
              <a:t>(1</a:t>
            </a:r>
            <a:r>
              <a:rPr lang="en-US" sz="1800" dirty="0">
                <a:solidFill>
                  <a:srgbClr val="FFFF00"/>
                </a:solidFill>
              </a:rPr>
              <a:t> point</a:t>
            </a:r>
            <a:r>
              <a:rPr lang="en-US" dirty="0">
                <a:solidFill>
                  <a:srgbClr val="FFFF00"/>
                </a:solidFill>
              </a:rPr>
              <a:t>)</a:t>
            </a:r>
          </a:p>
          <a:p>
            <a:pPr marL="0" indent="0">
              <a:buNone/>
            </a:pPr>
            <a:r>
              <a:rPr lang="en-US" dirty="0"/>
              <a:t>Write at least 3 meaningful questions posed to the character about the theme. </a:t>
            </a:r>
            <a:r>
              <a:rPr lang="en-US" dirty="0">
                <a:solidFill>
                  <a:srgbClr val="FFFF00"/>
                </a:solidFill>
              </a:rPr>
              <a:t>(3</a:t>
            </a:r>
            <a:r>
              <a:rPr lang="en-US" sz="1800" dirty="0">
                <a:solidFill>
                  <a:srgbClr val="FFFF00"/>
                </a:solidFill>
              </a:rPr>
              <a:t> points</a:t>
            </a:r>
            <a:r>
              <a:rPr lang="en-US" dirty="0">
                <a:solidFill>
                  <a:srgbClr val="FFFF00"/>
                </a:solidFill>
              </a:rPr>
              <a:t>)</a:t>
            </a:r>
          </a:p>
          <a:p>
            <a:pPr marL="0" indent="0">
              <a:buNone/>
            </a:pPr>
            <a:r>
              <a:rPr lang="en-US" dirty="0"/>
              <a:t>The character answers all questions asked of him, is true to his personality and gives meaningful answers regarding the theme . </a:t>
            </a:r>
            <a:r>
              <a:rPr lang="en-US" dirty="0">
                <a:solidFill>
                  <a:srgbClr val="FFFF00"/>
                </a:solidFill>
              </a:rPr>
              <a:t>(3</a:t>
            </a:r>
            <a:r>
              <a:rPr lang="en-US" sz="1800" dirty="0">
                <a:solidFill>
                  <a:srgbClr val="FFFF00"/>
                </a:solidFill>
              </a:rPr>
              <a:t> points</a:t>
            </a:r>
            <a:r>
              <a:rPr lang="en-US" dirty="0">
                <a:solidFill>
                  <a:srgbClr val="FFFF00"/>
                </a:solidFill>
              </a:rPr>
              <a:t>)</a:t>
            </a:r>
          </a:p>
          <a:p>
            <a:pPr marL="0" indent="0">
              <a:buNone/>
            </a:pPr>
            <a:r>
              <a:rPr lang="en-US" dirty="0"/>
              <a:t>Include at least 3 pieces of  text evidence with citations that show your questions are based on events related to your character. This evidence </a:t>
            </a:r>
            <a:r>
              <a:rPr lang="en-US" dirty="0" err="1"/>
              <a:t>coud</a:t>
            </a:r>
            <a:r>
              <a:rPr lang="en-US" dirty="0"/>
              <a:t> be included in the reporter’s questions or the character’s responses. </a:t>
            </a:r>
            <a:r>
              <a:rPr lang="en-US" dirty="0">
                <a:solidFill>
                  <a:srgbClr val="FFFF00"/>
                </a:solidFill>
              </a:rPr>
              <a:t>(3</a:t>
            </a:r>
            <a:r>
              <a:rPr lang="en-US" sz="1800" dirty="0">
                <a:solidFill>
                  <a:srgbClr val="FFFF00"/>
                </a:solidFill>
              </a:rPr>
              <a:t> points</a:t>
            </a:r>
            <a:r>
              <a:rPr lang="en-US" dirty="0">
                <a:solidFill>
                  <a:srgbClr val="FFFF00"/>
                </a:solidFill>
              </a:rPr>
              <a:t>)</a:t>
            </a:r>
          </a:p>
          <a:p>
            <a:pPr marL="0" indent="0">
              <a:buNone/>
            </a:pPr>
            <a:endParaRPr lang="en-US" dirty="0"/>
          </a:p>
          <a:p>
            <a:pPr marL="0" indent="0">
              <a:buNone/>
            </a:pPr>
            <a:endParaRPr lang="en-US" dirty="0"/>
          </a:p>
          <a:p>
            <a:pPr marL="0" indent="0">
              <a:buNone/>
            </a:pPr>
            <a:endParaRPr lang="en-US" dirty="0"/>
          </a:p>
        </p:txBody>
      </p:sp>
      <p:sp>
        <p:nvSpPr>
          <p:cNvPr id="4" name="TextBox 3"/>
          <p:cNvSpPr txBox="1"/>
          <p:nvPr/>
        </p:nvSpPr>
        <p:spPr>
          <a:xfrm>
            <a:off x="7812498" y="6206022"/>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952396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Musical: </a:t>
            </a:r>
            <a:r>
              <a:rPr lang="en-US" dirty="0">
                <a:solidFill>
                  <a:srgbClr val="FF00FF"/>
                </a:solidFill>
              </a:rPr>
              <a:t>Task 3 </a:t>
            </a:r>
            <a:r>
              <a:rPr lang="en-US" dirty="0"/>
              <a:t>Chapter 9-12 </a:t>
            </a:r>
            <a:br>
              <a:rPr lang="en-US" dirty="0"/>
            </a:br>
            <a:r>
              <a:rPr lang="en-US" dirty="0"/>
              <a:t>Family, sacrifice or empathy</a:t>
            </a:r>
          </a:p>
        </p:txBody>
      </p:sp>
      <p:sp>
        <p:nvSpPr>
          <p:cNvPr id="3" name="Vertical Text Placeholder 2"/>
          <p:cNvSpPr>
            <a:spLocks noGrp="1"/>
          </p:cNvSpPr>
          <p:nvPr>
            <p:ph sz="quarter" idx="13"/>
          </p:nvPr>
        </p:nvSpPr>
        <p:spPr>
          <a:xfrm>
            <a:off x="609600" y="1417638"/>
            <a:ext cx="7924800" cy="4776698"/>
          </a:xfrm>
        </p:spPr>
        <p:txBody>
          <a:bodyPr>
            <a:normAutofit fontScale="92500" lnSpcReduction="20000"/>
          </a:bodyPr>
          <a:lstStyle/>
          <a:p>
            <a:pPr marL="0" indent="0">
              <a:buNone/>
            </a:pPr>
            <a:r>
              <a:rPr lang="en-US" dirty="0">
                <a:solidFill>
                  <a:srgbClr val="FF0000"/>
                </a:solidFill>
              </a:rPr>
              <a:t>DIRECTIONS: In the novel so far we have seen multiple  examples of  traditional and non-traditional families. We have also seen  that despite the violence in the novel there have been moments when various characters have sacrificed for or shown empathy toward another character Select a song that </a:t>
            </a:r>
            <a:r>
              <a:rPr lang="en-US" b="1" u="sng" dirty="0">
                <a:solidFill>
                  <a:srgbClr val="FFFF00"/>
                </a:solidFill>
              </a:rPr>
              <a:t>STRONGLY</a:t>
            </a:r>
            <a:r>
              <a:rPr lang="en-US" dirty="0">
                <a:solidFill>
                  <a:srgbClr val="FF0000"/>
                </a:solidFill>
              </a:rPr>
              <a:t> demonstrates the theme of family, sacrifice, or empathy.</a:t>
            </a:r>
            <a:r>
              <a:rPr lang="en-US" i="1" dirty="0">
                <a:solidFill>
                  <a:srgbClr val="FF0000"/>
                </a:solidFill>
              </a:rPr>
              <a:t> </a:t>
            </a:r>
            <a:r>
              <a:rPr lang="en-US" dirty="0">
                <a:solidFill>
                  <a:srgbClr val="FF0000"/>
                </a:solidFill>
              </a:rPr>
              <a:t>Present a clear argument with supporting evidences that demonstrates how your song selections depicts your chosen theme.</a:t>
            </a:r>
          </a:p>
          <a:p>
            <a:pPr marL="0" indent="0">
              <a:buNone/>
            </a:pPr>
            <a:r>
              <a:rPr lang="en-US" dirty="0">
                <a:solidFill>
                  <a:srgbClr val="FFFF00"/>
                </a:solidFill>
              </a:rPr>
              <a:t>Be Sure To Include </a:t>
            </a:r>
            <a:r>
              <a:rPr lang="en-US" b="1" u="sng" dirty="0">
                <a:solidFill>
                  <a:srgbClr val="FFFF00"/>
                </a:solidFill>
              </a:rPr>
              <a:t>ALL</a:t>
            </a:r>
            <a:r>
              <a:rPr lang="en-US" dirty="0">
                <a:solidFill>
                  <a:srgbClr val="FFFF00"/>
                </a:solidFill>
              </a:rPr>
              <a:t> of the Following:</a:t>
            </a:r>
          </a:p>
          <a:p>
            <a:pPr lvl="1">
              <a:buFont typeface="Wingdings" charset="2"/>
              <a:buChar char="q"/>
            </a:pPr>
            <a:r>
              <a:rPr lang="en-US" dirty="0"/>
              <a:t>Title of the song and name of the artist </a:t>
            </a:r>
            <a:r>
              <a:rPr lang="en-US" dirty="0">
                <a:solidFill>
                  <a:srgbClr val="FFFF00"/>
                </a:solidFill>
              </a:rPr>
              <a:t>(1</a:t>
            </a:r>
            <a:r>
              <a:rPr lang="en-US" sz="1600" dirty="0">
                <a:solidFill>
                  <a:srgbClr val="FFFF00"/>
                </a:solidFill>
              </a:rPr>
              <a:t> point</a:t>
            </a:r>
            <a:r>
              <a:rPr lang="en-US" dirty="0">
                <a:solidFill>
                  <a:srgbClr val="FFFF00"/>
                </a:solidFill>
              </a:rPr>
              <a:t>)</a:t>
            </a:r>
          </a:p>
          <a:p>
            <a:pPr lvl="1">
              <a:buFont typeface="Wingdings" charset="2"/>
              <a:buChar char="q"/>
            </a:pPr>
            <a:r>
              <a:rPr lang="en-US" dirty="0"/>
              <a:t>An </a:t>
            </a:r>
            <a:r>
              <a:rPr lang="en-US" b="1" u="sng" dirty="0">
                <a:solidFill>
                  <a:srgbClr val="FFFF00"/>
                </a:solidFill>
              </a:rPr>
              <a:t>annotated</a:t>
            </a:r>
            <a:r>
              <a:rPr lang="en-US" dirty="0"/>
              <a:t> copy of the lyrics and a link/citation to the song selection </a:t>
            </a:r>
            <a:r>
              <a:rPr lang="en-US" dirty="0">
                <a:solidFill>
                  <a:srgbClr val="FFFF00"/>
                </a:solidFill>
              </a:rPr>
              <a:t>(3</a:t>
            </a:r>
            <a:r>
              <a:rPr lang="en-US" sz="1600" dirty="0">
                <a:solidFill>
                  <a:srgbClr val="FFFF00"/>
                </a:solidFill>
              </a:rPr>
              <a:t> points</a:t>
            </a:r>
            <a:r>
              <a:rPr lang="en-US" dirty="0">
                <a:solidFill>
                  <a:srgbClr val="FFFF00"/>
                </a:solidFill>
              </a:rPr>
              <a:t>)</a:t>
            </a:r>
          </a:p>
          <a:p>
            <a:pPr lvl="1">
              <a:buFont typeface="Wingdings" charset="2"/>
              <a:buChar char="q"/>
            </a:pPr>
            <a:r>
              <a:rPr lang="en-US" dirty="0"/>
              <a:t>Cite at least </a:t>
            </a:r>
            <a:r>
              <a:rPr lang="en-US" b="1" u="sng" dirty="0">
                <a:solidFill>
                  <a:srgbClr val="FFFF00"/>
                </a:solidFill>
              </a:rPr>
              <a:t>one quote </a:t>
            </a:r>
            <a:r>
              <a:rPr lang="en-US" dirty="0"/>
              <a:t>from the book that supports your connection to the song </a:t>
            </a:r>
            <a:r>
              <a:rPr lang="en-US" dirty="0">
                <a:solidFill>
                  <a:srgbClr val="FFFF00"/>
                </a:solidFill>
              </a:rPr>
              <a:t>(2</a:t>
            </a:r>
            <a:r>
              <a:rPr lang="en-US" sz="1600" dirty="0">
                <a:solidFill>
                  <a:srgbClr val="FFFF00"/>
                </a:solidFill>
              </a:rPr>
              <a:t> points</a:t>
            </a:r>
            <a:r>
              <a:rPr lang="en-US" dirty="0">
                <a:solidFill>
                  <a:srgbClr val="FFFF00"/>
                </a:solidFill>
              </a:rPr>
              <a:t>)</a:t>
            </a:r>
          </a:p>
          <a:p>
            <a:pPr marL="57150" indent="0">
              <a:buNone/>
            </a:pPr>
            <a:r>
              <a:rPr lang="en-US" dirty="0">
                <a:solidFill>
                  <a:srgbClr val="FFFF00"/>
                </a:solidFill>
              </a:rPr>
              <a:t>Write a minimum of one well constructed paragraph that includes: </a:t>
            </a:r>
          </a:p>
          <a:p>
            <a:pPr lvl="1">
              <a:buFont typeface="Wingdings" charset="2"/>
              <a:buChar char="q"/>
            </a:pPr>
            <a:r>
              <a:rPr lang="en-US" dirty="0"/>
              <a:t>A clear claim </a:t>
            </a:r>
            <a:r>
              <a:rPr lang="en-US" dirty="0">
                <a:solidFill>
                  <a:srgbClr val="FFFF00"/>
                </a:solidFill>
              </a:rPr>
              <a:t>(2</a:t>
            </a:r>
            <a:r>
              <a:rPr lang="en-US" sz="1800" dirty="0">
                <a:solidFill>
                  <a:srgbClr val="FFFF00"/>
                </a:solidFill>
              </a:rPr>
              <a:t> points</a:t>
            </a:r>
            <a:r>
              <a:rPr lang="en-US" dirty="0">
                <a:solidFill>
                  <a:srgbClr val="FFFF00"/>
                </a:solidFill>
              </a:rPr>
              <a:t>)</a:t>
            </a:r>
            <a:endParaRPr lang="en-US" dirty="0"/>
          </a:p>
          <a:p>
            <a:pPr lvl="1">
              <a:buFont typeface="Wingdings" charset="2"/>
              <a:buChar char="q"/>
            </a:pPr>
            <a:r>
              <a:rPr lang="en-US" dirty="0"/>
              <a:t>Textual evidence and reasoning/explanation of how the song connects to the theme and the quote </a:t>
            </a:r>
            <a:r>
              <a:rPr lang="en-US" dirty="0">
                <a:solidFill>
                  <a:srgbClr val="FFFF00"/>
                </a:solidFill>
              </a:rPr>
              <a:t>(2</a:t>
            </a:r>
            <a:r>
              <a:rPr lang="en-US" sz="1800" dirty="0">
                <a:solidFill>
                  <a:srgbClr val="FFFF00"/>
                </a:solidFill>
              </a:rPr>
              <a:t> points</a:t>
            </a:r>
            <a:r>
              <a:rPr lang="en-US" dirty="0">
                <a:solidFill>
                  <a:srgbClr val="FFFF00"/>
                </a:solidFill>
              </a:rPr>
              <a:t>)</a:t>
            </a:r>
          </a:p>
          <a:p>
            <a:pPr marL="914400" lvl="2" indent="0">
              <a:buNone/>
            </a:pPr>
            <a:endParaRPr lang="en-US" dirty="0"/>
          </a:p>
          <a:p>
            <a:pPr marL="0" indent="0" algn="ctr">
              <a:buNone/>
            </a:pPr>
            <a:r>
              <a:rPr lang="en-US" b="1" dirty="0">
                <a:solidFill>
                  <a:srgbClr val="00B0F0"/>
                </a:solidFill>
              </a:rPr>
              <a:t>Song choice is school appropriate with clean lyrics and no innuendos. Please get your song approved before proceeding.</a:t>
            </a:r>
            <a:endParaRPr lang="en-US" dirty="0">
              <a:solidFill>
                <a:srgbClr val="00B0F0"/>
              </a:solidFill>
            </a:endParaRPr>
          </a:p>
          <a:p>
            <a:pPr marL="0" indent="0">
              <a:buNone/>
            </a:pPr>
            <a:endParaRPr lang="en-US" dirty="0"/>
          </a:p>
        </p:txBody>
      </p:sp>
      <p:sp>
        <p:nvSpPr>
          <p:cNvPr id="4" name="TextBox 3"/>
          <p:cNvSpPr txBox="1"/>
          <p:nvPr/>
        </p:nvSpPr>
        <p:spPr>
          <a:xfrm>
            <a:off x="7812498" y="6194336"/>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762288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Read the Survey and answer survey questions</a:t>
            </a:r>
          </a:p>
        </p:txBody>
      </p:sp>
      <p:sp>
        <p:nvSpPr>
          <p:cNvPr id="3" name="Content Placeholder 2"/>
          <p:cNvSpPr>
            <a:spLocks noGrp="1"/>
          </p:cNvSpPr>
          <p:nvPr>
            <p:ph sz="quarter" idx="13"/>
          </p:nvPr>
        </p:nvSpPr>
        <p:spPr>
          <a:xfrm>
            <a:off x="822817" y="1830409"/>
            <a:ext cx="7924800" cy="4114800"/>
          </a:xfrm>
        </p:spPr>
        <p:txBody>
          <a:bodyPr>
            <a:normAutofit/>
          </a:bodyPr>
          <a:lstStyle/>
          <a:p>
            <a:r>
              <a:rPr lang="en-US" sz="3600" dirty="0">
                <a:solidFill>
                  <a:srgbClr val="FFFF00"/>
                </a:solidFill>
              </a:rPr>
              <a:t>NO  NAMES – Take the survey anonymously</a:t>
            </a:r>
          </a:p>
          <a:p>
            <a:r>
              <a:rPr lang="en-US" sz="3600" dirty="0">
                <a:solidFill>
                  <a:srgbClr val="00B0F0"/>
                </a:solidFill>
              </a:rPr>
              <a:t>You have 15 minutes</a:t>
            </a:r>
          </a:p>
          <a:p>
            <a:r>
              <a:rPr lang="en-US" sz="3600" dirty="0">
                <a:solidFill>
                  <a:srgbClr val="FF0000"/>
                </a:solidFill>
              </a:rPr>
              <a:t>Circle your response for each statement first, and then return back to explain your answer if time permits.</a:t>
            </a:r>
          </a:p>
        </p:txBody>
      </p:sp>
    </p:spTree>
    <p:extLst>
      <p:ext uri="{BB962C8B-B14F-4D97-AF65-F5344CB8AC3E}">
        <p14:creationId xmlns:p14="http://schemas.microsoft.com/office/powerpoint/2010/main" val="936409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AEDAD-9E37-4E08-8747-EBB3349187DB}"/>
              </a:ext>
            </a:extLst>
          </p:cNvPr>
          <p:cNvSpPr>
            <a:spLocks noGrp="1"/>
          </p:cNvSpPr>
          <p:nvPr>
            <p:ph type="title"/>
          </p:nvPr>
        </p:nvSpPr>
        <p:spPr/>
        <p:txBody>
          <a:bodyPr/>
          <a:lstStyle/>
          <a:p>
            <a:r>
              <a:rPr lang="en-US" dirty="0"/>
              <a:t>Task 4 – Themes from the Outsiders</a:t>
            </a:r>
            <a:br>
              <a:rPr lang="en-US" dirty="0"/>
            </a:br>
            <a:endParaRPr lang="en-US" dirty="0"/>
          </a:p>
        </p:txBody>
      </p:sp>
      <p:sp>
        <p:nvSpPr>
          <p:cNvPr id="3" name="Content Placeholder 2">
            <a:extLst>
              <a:ext uri="{FF2B5EF4-FFF2-40B4-BE49-F238E27FC236}">
                <a16:creationId xmlns:a16="http://schemas.microsoft.com/office/drawing/2014/main" id="{B1B03988-6F47-4578-8ED5-D51F7302DC57}"/>
              </a:ext>
            </a:extLst>
          </p:cNvPr>
          <p:cNvSpPr>
            <a:spLocks noGrp="1"/>
          </p:cNvSpPr>
          <p:nvPr>
            <p:ph sz="quarter" idx="13"/>
          </p:nvPr>
        </p:nvSpPr>
        <p:spPr/>
        <p:txBody>
          <a:bodyPr/>
          <a:lstStyle/>
          <a:p>
            <a:pPr marL="0" indent="0">
              <a:buNone/>
            </a:pPr>
            <a:r>
              <a:rPr lang="en-US" dirty="0"/>
              <a:t>Because this task covers elements throughout the book from the beginning, middle, and end it is equivalent to two tasks.  Students should select this task early and work on this task throughout the unit. Some of the themes that are conveyed in the novel are:</a:t>
            </a:r>
          </a:p>
          <a:p>
            <a:pPr marL="0" indent="0">
              <a:buNone/>
            </a:pPr>
            <a:endParaRPr lang="en-US" dirty="0"/>
          </a:p>
          <a:p>
            <a:r>
              <a:rPr lang="en-US" dirty="0"/>
              <a:t>Society and Class – appearance, education, choices</a:t>
            </a:r>
          </a:p>
          <a:p>
            <a:r>
              <a:rPr lang="en-US" dirty="0"/>
              <a:t>Loyalty – sacrifice and empathy</a:t>
            </a:r>
          </a:p>
          <a:p>
            <a:r>
              <a:rPr lang="en-US" dirty="0"/>
              <a:t>Love – between friends and family </a:t>
            </a:r>
          </a:p>
          <a:p>
            <a:r>
              <a:rPr lang="en-US" dirty="0"/>
              <a:t>Violence – living with violence both obvious and hidden</a:t>
            </a:r>
          </a:p>
          <a:p>
            <a:r>
              <a:rPr lang="en-US" dirty="0"/>
              <a:t>Individuality – coming of age through a loss of innocence or life changing events</a:t>
            </a:r>
          </a:p>
          <a:p>
            <a:pPr marL="0" indent="0">
              <a:buNone/>
            </a:pPr>
            <a:endParaRPr lang="en-US" dirty="0"/>
          </a:p>
        </p:txBody>
      </p:sp>
    </p:spTree>
    <p:extLst>
      <p:ext uri="{BB962C8B-B14F-4D97-AF65-F5344CB8AC3E}">
        <p14:creationId xmlns:p14="http://schemas.microsoft.com/office/powerpoint/2010/main" val="3130216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575368"/>
          </a:xfrm>
        </p:spPr>
        <p:txBody>
          <a:bodyPr/>
          <a:lstStyle/>
          <a:p>
            <a:pPr algn="ctr"/>
            <a:r>
              <a:rPr lang="en-US" dirty="0">
                <a:solidFill>
                  <a:srgbClr val="FFFF00"/>
                </a:solidFill>
              </a:rPr>
              <a:t> Task 4 – Theme Graphic </a:t>
            </a:r>
          </a:p>
        </p:txBody>
      </p:sp>
      <p:sp>
        <p:nvSpPr>
          <p:cNvPr id="3" name="Vertical Text Placeholder 2"/>
          <p:cNvSpPr>
            <a:spLocks noGrp="1"/>
          </p:cNvSpPr>
          <p:nvPr>
            <p:ph sz="quarter" idx="13"/>
          </p:nvPr>
        </p:nvSpPr>
        <p:spPr>
          <a:xfrm>
            <a:off x="609600" y="1017431"/>
            <a:ext cx="7924800" cy="5473521"/>
          </a:xfrm>
        </p:spPr>
        <p:txBody>
          <a:bodyPr>
            <a:normAutofit/>
          </a:bodyPr>
          <a:lstStyle/>
          <a:p>
            <a:pPr marL="0" indent="0">
              <a:buNone/>
            </a:pPr>
            <a:r>
              <a:rPr lang="en-US" dirty="0">
                <a:solidFill>
                  <a:srgbClr val="FF0000"/>
                </a:solidFill>
              </a:rPr>
              <a:t>DIRECTIONS: If you select this option  be sure that you can create colorful and quality illustrations (not stick figures).  Select one theme from the novel and create a cartoon strip, Children’s Book, or other digital presentation that clearly illustrates the theme.</a:t>
            </a:r>
          </a:p>
          <a:p>
            <a:r>
              <a:rPr lang="en-US" dirty="0"/>
              <a:t>Create a meaningful title </a:t>
            </a:r>
            <a:r>
              <a:rPr lang="en-US" dirty="0">
                <a:solidFill>
                  <a:srgbClr val="FFFF00"/>
                </a:solidFill>
              </a:rPr>
              <a:t>(10 point)</a:t>
            </a:r>
          </a:p>
          <a:p>
            <a:r>
              <a:rPr lang="en-US" dirty="0"/>
              <a:t>Demonstrates an understanding of the chosen theme through selected events/scenes from the novel</a:t>
            </a:r>
            <a:r>
              <a:rPr lang="en-US" dirty="0">
                <a:solidFill>
                  <a:srgbClr val="FFFF00"/>
                </a:solidFill>
              </a:rPr>
              <a:t> (20 points)</a:t>
            </a:r>
          </a:p>
          <a:p>
            <a:r>
              <a:rPr lang="en-US" dirty="0"/>
              <a:t>Includes no less than 10 slides, pages, or boxes. </a:t>
            </a:r>
            <a:r>
              <a:rPr lang="en-US" dirty="0">
                <a:solidFill>
                  <a:srgbClr val="FFFF00"/>
                </a:solidFill>
              </a:rPr>
              <a:t>(20 points)</a:t>
            </a:r>
            <a:endParaRPr lang="en-US" dirty="0"/>
          </a:p>
          <a:p>
            <a:r>
              <a:rPr lang="en-US" dirty="0"/>
              <a:t>Each illustration is captioned with quotes, paraphrased, or summarized text that connect with the theme. </a:t>
            </a:r>
            <a:r>
              <a:rPr lang="en-US" dirty="0">
                <a:solidFill>
                  <a:srgbClr val="FFFF00"/>
                </a:solidFill>
              </a:rPr>
              <a:t>(30 points)</a:t>
            </a:r>
          </a:p>
          <a:p>
            <a:r>
              <a:rPr lang="en-US" dirty="0"/>
              <a:t>Cites textual evidence by including page numbers.</a:t>
            </a:r>
            <a:r>
              <a:rPr lang="en-US" dirty="0">
                <a:solidFill>
                  <a:srgbClr val="FFFF00"/>
                </a:solidFill>
              </a:rPr>
              <a:t> (10 point)</a:t>
            </a:r>
          </a:p>
          <a:p>
            <a:r>
              <a:rPr lang="en-US" dirty="0"/>
              <a:t>Meets 6</a:t>
            </a:r>
            <a:r>
              <a:rPr lang="en-US" baseline="30000" dirty="0"/>
              <a:t>th</a:t>
            </a:r>
            <a:r>
              <a:rPr lang="en-US" dirty="0"/>
              <a:t> grade expectations Evidence of organizational structure, transitions, and techniques that allow the piece to flow. </a:t>
            </a:r>
            <a:r>
              <a:rPr lang="en-US" dirty="0">
                <a:solidFill>
                  <a:srgbClr val="FFFF00"/>
                </a:solidFill>
              </a:rPr>
              <a:t>(10 points)</a:t>
            </a:r>
          </a:p>
          <a:p>
            <a:endParaRPr lang="en-US" dirty="0"/>
          </a:p>
          <a:p>
            <a:pPr marL="0" indent="0" algn="ctr">
              <a:buNone/>
            </a:pPr>
            <a:r>
              <a:rPr lang="en-US" sz="2800" dirty="0">
                <a:solidFill>
                  <a:srgbClr val="00B0F0"/>
                </a:solidFill>
              </a:rPr>
              <a:t>See Rubric for detailed check list and point break downs</a:t>
            </a:r>
          </a:p>
        </p:txBody>
      </p:sp>
      <p:sp>
        <p:nvSpPr>
          <p:cNvPr id="4" name="TextBox 3"/>
          <p:cNvSpPr txBox="1"/>
          <p:nvPr/>
        </p:nvSpPr>
        <p:spPr>
          <a:xfrm>
            <a:off x="7812498" y="6189311"/>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2351555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  Task 4 – Theme Expressive</a:t>
            </a:r>
          </a:p>
        </p:txBody>
      </p:sp>
      <p:sp>
        <p:nvSpPr>
          <p:cNvPr id="3" name="Vertical Text Placeholder 2"/>
          <p:cNvSpPr>
            <a:spLocks noGrp="1"/>
          </p:cNvSpPr>
          <p:nvPr>
            <p:ph sz="quarter" idx="13"/>
          </p:nvPr>
        </p:nvSpPr>
        <p:spPr/>
        <p:txBody>
          <a:bodyPr>
            <a:normAutofit/>
          </a:bodyPr>
          <a:lstStyle/>
          <a:p>
            <a:pPr marL="0" indent="0">
              <a:buNone/>
            </a:pPr>
            <a:r>
              <a:rPr lang="en-US" b="1" dirty="0">
                <a:solidFill>
                  <a:srgbClr val="FF0000"/>
                </a:solidFill>
              </a:rPr>
              <a:t>Directions: Create a diary from the perspective of a character of your choice. The diary entries should be in chronological order and should show the beginning, middle, and end of the novel. You may hand write it on notebook paper, or type it on the computer.</a:t>
            </a:r>
          </a:p>
          <a:p>
            <a:pPr>
              <a:buFont typeface="Wingdings" charset="2"/>
              <a:buChar char="q"/>
            </a:pPr>
            <a:r>
              <a:rPr lang="en-US" dirty="0"/>
              <a:t>Includes 10 diary entries that show the perspective of one character. </a:t>
            </a:r>
            <a:r>
              <a:rPr lang="en-US" dirty="0">
                <a:solidFill>
                  <a:srgbClr val="FFFF00"/>
                </a:solidFill>
              </a:rPr>
              <a:t>(20</a:t>
            </a:r>
            <a:r>
              <a:rPr lang="en-US" sz="1800" dirty="0">
                <a:solidFill>
                  <a:srgbClr val="FFFF00"/>
                </a:solidFill>
              </a:rPr>
              <a:t> points</a:t>
            </a:r>
            <a:r>
              <a:rPr lang="en-US" dirty="0">
                <a:solidFill>
                  <a:srgbClr val="FFFF00"/>
                </a:solidFill>
              </a:rPr>
              <a:t>)</a:t>
            </a:r>
          </a:p>
          <a:p>
            <a:pPr>
              <a:buFont typeface="Wingdings" charset="2"/>
              <a:buChar char="q"/>
            </a:pPr>
            <a:r>
              <a:rPr lang="en-US" dirty="0"/>
              <a:t>Detail the events of the novels and any reflections that character might have using textual evidence. </a:t>
            </a:r>
            <a:r>
              <a:rPr lang="en-US" dirty="0">
                <a:solidFill>
                  <a:srgbClr val="FFFF00"/>
                </a:solidFill>
              </a:rPr>
              <a:t>(30</a:t>
            </a:r>
            <a:r>
              <a:rPr lang="en-US" sz="1800" dirty="0">
                <a:solidFill>
                  <a:srgbClr val="FFFF00"/>
                </a:solidFill>
              </a:rPr>
              <a:t> points</a:t>
            </a:r>
            <a:r>
              <a:rPr lang="en-US" dirty="0">
                <a:solidFill>
                  <a:srgbClr val="FFFF00"/>
                </a:solidFill>
              </a:rPr>
              <a:t>)</a:t>
            </a:r>
          </a:p>
          <a:p>
            <a:pPr>
              <a:buFont typeface="Wingdings" charset="2"/>
              <a:buChar char="q"/>
            </a:pPr>
            <a:r>
              <a:rPr lang="en-US" dirty="0"/>
              <a:t>Cite page number of textual evidence at the end of the document. </a:t>
            </a:r>
            <a:r>
              <a:rPr lang="en-US" dirty="0">
                <a:solidFill>
                  <a:srgbClr val="FFFF00"/>
                </a:solidFill>
              </a:rPr>
              <a:t>(20</a:t>
            </a:r>
            <a:r>
              <a:rPr lang="en-US" sz="1800" dirty="0">
                <a:solidFill>
                  <a:srgbClr val="FFFF00"/>
                </a:solidFill>
              </a:rPr>
              <a:t> points</a:t>
            </a:r>
            <a:r>
              <a:rPr lang="en-US" dirty="0">
                <a:solidFill>
                  <a:srgbClr val="FFFF00"/>
                </a:solidFill>
              </a:rPr>
              <a:t>)</a:t>
            </a:r>
          </a:p>
          <a:p>
            <a:pPr>
              <a:buFont typeface="Wingdings" charset="2"/>
              <a:buChar char="q"/>
            </a:pPr>
            <a:r>
              <a:rPr lang="en-US" dirty="0"/>
              <a:t>Each entry should be clearly marked and dated. </a:t>
            </a:r>
            <a:r>
              <a:rPr lang="en-US" dirty="0">
                <a:solidFill>
                  <a:srgbClr val="FFFF00"/>
                </a:solidFill>
              </a:rPr>
              <a:t>(10</a:t>
            </a:r>
            <a:r>
              <a:rPr lang="en-US" sz="1800" dirty="0">
                <a:solidFill>
                  <a:srgbClr val="FFFF00"/>
                </a:solidFill>
              </a:rPr>
              <a:t> point</a:t>
            </a:r>
            <a:r>
              <a:rPr lang="en-US" dirty="0">
                <a:solidFill>
                  <a:srgbClr val="FFFF00"/>
                </a:solidFill>
              </a:rPr>
              <a:t>)</a:t>
            </a:r>
          </a:p>
          <a:p>
            <a:pPr>
              <a:buFont typeface="Wingdings" charset="2"/>
              <a:buChar char="q"/>
            </a:pPr>
            <a:r>
              <a:rPr lang="en-US" dirty="0"/>
              <a:t>Capitalize words that need to be capitalized. </a:t>
            </a:r>
            <a:r>
              <a:rPr lang="en-US" dirty="0">
                <a:solidFill>
                  <a:srgbClr val="FFFF00"/>
                </a:solidFill>
              </a:rPr>
              <a:t>(10</a:t>
            </a:r>
            <a:r>
              <a:rPr lang="en-US" sz="1800" dirty="0">
                <a:solidFill>
                  <a:srgbClr val="FFFF00"/>
                </a:solidFill>
              </a:rPr>
              <a:t> point</a:t>
            </a:r>
            <a:r>
              <a:rPr lang="en-US" dirty="0">
                <a:solidFill>
                  <a:srgbClr val="FFFF00"/>
                </a:solidFill>
              </a:rPr>
              <a:t>)</a:t>
            </a:r>
          </a:p>
          <a:p>
            <a:pPr>
              <a:buFont typeface="Wingdings" charset="2"/>
              <a:buChar char="q"/>
            </a:pPr>
            <a:r>
              <a:rPr lang="en-US" dirty="0"/>
              <a:t>Use correct punctuation. </a:t>
            </a:r>
            <a:r>
              <a:rPr lang="en-US" dirty="0">
                <a:solidFill>
                  <a:srgbClr val="FFFF00"/>
                </a:solidFill>
              </a:rPr>
              <a:t>(10</a:t>
            </a:r>
            <a:r>
              <a:rPr lang="en-US" sz="1800" dirty="0">
                <a:solidFill>
                  <a:srgbClr val="FFFF00"/>
                </a:solidFill>
              </a:rPr>
              <a:t> point</a:t>
            </a:r>
            <a:r>
              <a:rPr lang="en-US" dirty="0">
                <a:solidFill>
                  <a:srgbClr val="FFFF00"/>
                </a:solidFill>
              </a:rPr>
              <a:t>)</a:t>
            </a:r>
          </a:p>
        </p:txBody>
      </p:sp>
      <p:sp>
        <p:nvSpPr>
          <p:cNvPr id="4" name="TextBox 3"/>
          <p:cNvSpPr txBox="1"/>
          <p:nvPr/>
        </p:nvSpPr>
        <p:spPr>
          <a:xfrm>
            <a:off x="7868649" y="6211669"/>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4261328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Task 4 – Theme Reflective</a:t>
            </a:r>
            <a:endParaRPr lang="en-US"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Vertical Text Placeholder 2"/>
          <p:cNvSpPr>
            <a:spLocks noGrp="1"/>
          </p:cNvSpPr>
          <p:nvPr>
            <p:ph sz="quarter" idx="13"/>
          </p:nvPr>
        </p:nvSpPr>
        <p:spPr/>
        <p:txBody>
          <a:bodyPr>
            <a:normAutofit fontScale="77500" lnSpcReduction="20000"/>
          </a:bodyPr>
          <a:lstStyle/>
          <a:p>
            <a:pPr marL="0" indent="0">
              <a:buNone/>
            </a:pPr>
            <a:r>
              <a:rPr lang="en-US" dirty="0">
                <a:solidFill>
                  <a:srgbClr val="FF0000"/>
                </a:solidFill>
              </a:rPr>
              <a:t>Directions: When Johnny is in the hospital, he writes a note to Pony telling him to “Stay Gold”. Johnny had figured out what the poem </a:t>
            </a:r>
            <a:r>
              <a:rPr lang="en-US" i="1" dirty="0">
                <a:solidFill>
                  <a:srgbClr val="FF0000"/>
                </a:solidFill>
              </a:rPr>
              <a:t>Nothing Gold Can Stay</a:t>
            </a:r>
            <a:r>
              <a:rPr lang="en-US" dirty="0">
                <a:solidFill>
                  <a:srgbClr val="FF0000"/>
                </a:solidFill>
              </a:rPr>
              <a:t> really meant. Write an essay using the topic </a:t>
            </a:r>
            <a:r>
              <a:rPr lang="en-US" dirty="0">
                <a:solidFill>
                  <a:srgbClr val="0070C0"/>
                </a:solidFill>
              </a:rPr>
              <a:t>What is “GOLD” to you?  </a:t>
            </a:r>
            <a:r>
              <a:rPr lang="en-US" dirty="0">
                <a:solidFill>
                  <a:srgbClr val="FF0000"/>
                </a:solidFill>
              </a:rPr>
              <a:t>Read the poem </a:t>
            </a:r>
            <a:r>
              <a:rPr lang="en-US" i="1" dirty="0">
                <a:solidFill>
                  <a:srgbClr val="FF0000"/>
                </a:solidFill>
              </a:rPr>
              <a:t>Nothing Gold Can Stay. </a:t>
            </a:r>
            <a:r>
              <a:rPr lang="en-US" dirty="0">
                <a:solidFill>
                  <a:srgbClr val="FF0000"/>
                </a:solidFill>
              </a:rPr>
              <a:t>Use references from </a:t>
            </a:r>
            <a:r>
              <a:rPr lang="en-US" i="1" dirty="0">
                <a:solidFill>
                  <a:srgbClr val="FF0000"/>
                </a:solidFill>
              </a:rPr>
              <a:t>The Outsiders </a:t>
            </a:r>
            <a:r>
              <a:rPr lang="en-US" dirty="0">
                <a:solidFill>
                  <a:srgbClr val="FF0000"/>
                </a:solidFill>
              </a:rPr>
              <a:t>and from the poem in your answer.</a:t>
            </a:r>
            <a:endParaRPr lang="en-US" dirty="0">
              <a:solidFill>
                <a:srgbClr val="0070C0"/>
              </a:solidFill>
            </a:endParaRPr>
          </a:p>
          <a:p>
            <a:r>
              <a:rPr lang="en-US" dirty="0"/>
              <a:t>2 pages typed (doubled-spaced, times new roman, 12 pt.) or 4 pages hand-written. </a:t>
            </a:r>
            <a:r>
              <a:rPr lang="en-US" dirty="0">
                <a:solidFill>
                  <a:srgbClr val="FFFF00"/>
                </a:solidFill>
              </a:rPr>
              <a:t>(20</a:t>
            </a:r>
            <a:r>
              <a:rPr lang="en-US" sz="1800" dirty="0">
                <a:solidFill>
                  <a:srgbClr val="FFFF00"/>
                </a:solidFill>
              </a:rPr>
              <a:t> points</a:t>
            </a:r>
            <a:r>
              <a:rPr lang="en-US" dirty="0">
                <a:solidFill>
                  <a:srgbClr val="FFFF00"/>
                </a:solidFill>
              </a:rPr>
              <a:t>)</a:t>
            </a:r>
          </a:p>
          <a:p>
            <a:r>
              <a:rPr lang="en-US" dirty="0"/>
              <a:t>Citations from both the book and the poem. </a:t>
            </a:r>
            <a:r>
              <a:rPr lang="en-US" dirty="0">
                <a:solidFill>
                  <a:srgbClr val="FFFF00"/>
                </a:solidFill>
              </a:rPr>
              <a:t>(10</a:t>
            </a:r>
            <a:r>
              <a:rPr lang="en-US" sz="1800" dirty="0">
                <a:solidFill>
                  <a:srgbClr val="FFFF00"/>
                </a:solidFill>
              </a:rPr>
              <a:t> point</a:t>
            </a:r>
            <a:r>
              <a:rPr lang="en-US" dirty="0">
                <a:solidFill>
                  <a:srgbClr val="FFFF00"/>
                </a:solidFill>
              </a:rPr>
              <a:t>)</a:t>
            </a:r>
          </a:p>
          <a:p>
            <a:r>
              <a:rPr lang="en-US" dirty="0"/>
              <a:t>Discuss the theme of both the book and the poem and how it relates to you. </a:t>
            </a:r>
            <a:r>
              <a:rPr lang="en-US" dirty="0">
                <a:solidFill>
                  <a:srgbClr val="FFFF00"/>
                </a:solidFill>
              </a:rPr>
              <a:t>(20</a:t>
            </a:r>
            <a:r>
              <a:rPr lang="en-US" sz="1800" dirty="0">
                <a:solidFill>
                  <a:srgbClr val="FFFF00"/>
                </a:solidFill>
              </a:rPr>
              <a:t> points</a:t>
            </a:r>
            <a:r>
              <a:rPr lang="en-US" dirty="0">
                <a:solidFill>
                  <a:srgbClr val="FFFF00"/>
                </a:solidFill>
              </a:rPr>
              <a:t>)</a:t>
            </a:r>
          </a:p>
          <a:p>
            <a:r>
              <a:rPr lang="en-US" dirty="0"/>
              <a:t>Capitalize words that need to be capitalized. </a:t>
            </a:r>
            <a:r>
              <a:rPr lang="en-US" dirty="0">
                <a:solidFill>
                  <a:srgbClr val="FFFF00"/>
                </a:solidFill>
              </a:rPr>
              <a:t>(10</a:t>
            </a:r>
            <a:r>
              <a:rPr lang="en-US" sz="1800" dirty="0">
                <a:solidFill>
                  <a:srgbClr val="FFFF00"/>
                </a:solidFill>
              </a:rPr>
              <a:t> point</a:t>
            </a:r>
            <a:r>
              <a:rPr lang="en-US" dirty="0">
                <a:solidFill>
                  <a:srgbClr val="FFFF00"/>
                </a:solidFill>
              </a:rPr>
              <a:t>)</a:t>
            </a:r>
          </a:p>
          <a:p>
            <a:r>
              <a:rPr lang="en-US" dirty="0"/>
              <a:t>Use correct punctuation. </a:t>
            </a:r>
            <a:r>
              <a:rPr lang="en-US" dirty="0">
                <a:solidFill>
                  <a:srgbClr val="FFFF00"/>
                </a:solidFill>
              </a:rPr>
              <a:t>(10</a:t>
            </a:r>
            <a:r>
              <a:rPr lang="en-US" sz="1800" dirty="0">
                <a:solidFill>
                  <a:srgbClr val="FFFF00"/>
                </a:solidFill>
              </a:rPr>
              <a:t> point</a:t>
            </a:r>
            <a:r>
              <a:rPr lang="en-US" dirty="0">
                <a:solidFill>
                  <a:srgbClr val="FFFF00"/>
                </a:solidFill>
              </a:rPr>
              <a:t>)</a:t>
            </a:r>
          </a:p>
          <a:p>
            <a:r>
              <a:rPr lang="en-US" dirty="0"/>
              <a:t>Clear introduction, body, and conclusion with appropriate transition words linking paragraphs. </a:t>
            </a:r>
            <a:r>
              <a:rPr lang="en-US" dirty="0">
                <a:solidFill>
                  <a:srgbClr val="FFFF00"/>
                </a:solidFill>
              </a:rPr>
              <a:t>(30</a:t>
            </a:r>
            <a:r>
              <a:rPr lang="en-US" sz="1800" dirty="0">
                <a:solidFill>
                  <a:srgbClr val="FFFF00"/>
                </a:solidFill>
              </a:rPr>
              <a:t> points</a:t>
            </a:r>
            <a:r>
              <a:rPr lang="en-US" dirty="0">
                <a:solidFill>
                  <a:srgbClr val="FFFF00"/>
                </a:solidFill>
              </a:rPr>
              <a:t>)</a:t>
            </a:r>
          </a:p>
          <a:p>
            <a:pPr marL="0" indent="0">
              <a:buNone/>
            </a:pPr>
            <a:endParaRPr lang="en-US" dirty="0"/>
          </a:p>
          <a:p>
            <a:pPr marL="0" indent="0">
              <a:buNone/>
            </a:pPr>
            <a:r>
              <a:rPr lang="en-US" dirty="0"/>
              <a:t>Theme: One should not take things for granted. Everyone needs to continue to look at the world as if it is brand new in order to appreciate it.</a:t>
            </a:r>
          </a:p>
          <a:p>
            <a:pPr marL="0" indent="0">
              <a:buNone/>
            </a:pPr>
            <a:r>
              <a:rPr lang="en-US" dirty="0"/>
              <a:t>Before turning in final copy, make sure you have re-read 3 times, have another student read and edit, check for your claim, textual evidence, transition words, etc. </a:t>
            </a:r>
          </a:p>
          <a:p>
            <a:pPr marL="0" indent="0">
              <a:buNone/>
            </a:pPr>
            <a:r>
              <a:rPr lang="en-US" dirty="0"/>
              <a:t>Follows writing </a:t>
            </a:r>
            <a:r>
              <a:rPr lang="en-US" dirty="0">
                <a:hlinkClick r:id="rId3" action="ppaction://hlinkfile"/>
              </a:rPr>
              <a:t>RUBRIC</a:t>
            </a:r>
            <a:endParaRPr lang="en-US" dirty="0"/>
          </a:p>
          <a:p>
            <a:pPr marL="0" indent="0">
              <a:buNone/>
            </a:pPr>
            <a:r>
              <a:rPr lang="en-US" dirty="0"/>
              <a:t>Cites text evidence(at least 4)</a:t>
            </a:r>
          </a:p>
        </p:txBody>
      </p:sp>
      <p:sp>
        <p:nvSpPr>
          <p:cNvPr id="4" name="TextBox 3"/>
          <p:cNvSpPr txBox="1"/>
          <p:nvPr/>
        </p:nvSpPr>
        <p:spPr>
          <a:xfrm>
            <a:off x="7812498" y="6211669"/>
            <a:ext cx="1331502" cy="646331"/>
          </a:xfrm>
          <a:prstGeom prst="rect">
            <a:avLst/>
          </a:prstGeom>
          <a:noFill/>
        </p:spPr>
        <p:txBody>
          <a:bodyPr wrap="none" rtlCol="0">
            <a:spAutoFit/>
          </a:bodyPr>
          <a:lstStyle/>
          <a:p>
            <a:r>
              <a:rPr lang="en-US" dirty="0">
                <a:hlinkClick r:id="rId4" action="ppaction://hlinksldjump"/>
              </a:rPr>
              <a:t>Back to Chart</a:t>
            </a:r>
            <a:endParaRPr lang="en-US" dirty="0"/>
          </a:p>
          <a:p>
            <a:endParaRPr lang="en-US" dirty="0"/>
          </a:p>
        </p:txBody>
      </p:sp>
    </p:spTree>
    <p:extLst>
      <p:ext uri="{BB962C8B-B14F-4D97-AF65-F5344CB8AC3E}">
        <p14:creationId xmlns:p14="http://schemas.microsoft.com/office/powerpoint/2010/main" val="2185809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Task 4 - Theme Logical: newspaper article</a:t>
            </a:r>
            <a:br>
              <a:rPr lang="en-US" dirty="0">
                <a:solidFill>
                  <a:srgbClr val="FFFF00"/>
                </a:solidFill>
              </a:rPr>
            </a:br>
            <a:endParaRPr lang="en-US" dirty="0"/>
          </a:p>
        </p:txBody>
      </p:sp>
      <p:sp>
        <p:nvSpPr>
          <p:cNvPr id="3" name="Vertical Text Placeholder 2"/>
          <p:cNvSpPr>
            <a:spLocks noGrp="1"/>
          </p:cNvSpPr>
          <p:nvPr>
            <p:ph sz="quarter" idx="13"/>
          </p:nvPr>
        </p:nvSpPr>
        <p:spPr>
          <a:xfrm>
            <a:off x="4407318" y="2037616"/>
            <a:ext cx="4274625" cy="4021566"/>
          </a:xfrm>
        </p:spPr>
        <p:txBody>
          <a:bodyPr>
            <a:normAutofit fontScale="92500" lnSpcReduction="20000"/>
          </a:bodyPr>
          <a:lstStyle/>
          <a:p>
            <a:r>
              <a:rPr lang="en-US" dirty="0"/>
              <a:t>Attention grabbing headline/title </a:t>
            </a:r>
            <a:r>
              <a:rPr lang="en-US" dirty="0">
                <a:solidFill>
                  <a:srgbClr val="FFFF00"/>
                </a:solidFill>
              </a:rPr>
              <a:t>(10 point)</a:t>
            </a:r>
          </a:p>
          <a:p>
            <a:r>
              <a:rPr lang="en-US" dirty="0"/>
              <a:t>Lead includes the 5 </a:t>
            </a:r>
            <a:r>
              <a:rPr lang="en-US" dirty="0" err="1"/>
              <a:t>ws</a:t>
            </a:r>
            <a:r>
              <a:rPr lang="en-US" dirty="0"/>
              <a:t>: who, what, when, where, why. </a:t>
            </a:r>
            <a:r>
              <a:rPr lang="en-US" dirty="0">
                <a:solidFill>
                  <a:srgbClr val="FFFF00"/>
                </a:solidFill>
              </a:rPr>
              <a:t>(10 point)</a:t>
            </a:r>
          </a:p>
          <a:p>
            <a:r>
              <a:rPr lang="en-US" dirty="0"/>
              <a:t>Source, character from novel, is revealed with significant quotes that are true to character’s personality. </a:t>
            </a:r>
            <a:r>
              <a:rPr lang="en-US" dirty="0">
                <a:solidFill>
                  <a:srgbClr val="FFFF00"/>
                </a:solidFill>
              </a:rPr>
              <a:t>(30 points)</a:t>
            </a:r>
          </a:p>
          <a:p>
            <a:r>
              <a:rPr lang="en-US" dirty="0"/>
              <a:t>Essentials from the novel are given : so what? (why this story is important) and how this event happened. </a:t>
            </a:r>
            <a:r>
              <a:rPr lang="en-US" dirty="0">
                <a:solidFill>
                  <a:srgbClr val="FFFF00"/>
                </a:solidFill>
              </a:rPr>
              <a:t>(20 points)</a:t>
            </a:r>
          </a:p>
          <a:p>
            <a:r>
              <a:rPr lang="en-US" dirty="0"/>
              <a:t>News story is complete and someone who has not read the book could follow this news article. </a:t>
            </a:r>
            <a:r>
              <a:rPr lang="en-US" dirty="0">
                <a:solidFill>
                  <a:srgbClr val="FFFF00"/>
                </a:solidFill>
              </a:rPr>
              <a:t>(30 points)</a:t>
            </a:r>
          </a:p>
          <a:p>
            <a:endParaRPr lang="en-US" dirty="0"/>
          </a:p>
          <a:p>
            <a:endParaRPr lang="en-US" dirty="0"/>
          </a:p>
          <a:p>
            <a:pPr marL="0" indent="0">
              <a:buNone/>
            </a:pPr>
            <a:r>
              <a:rPr lang="en-US" dirty="0"/>
              <a:t>	</a:t>
            </a:r>
          </a:p>
        </p:txBody>
      </p:sp>
      <p:sp>
        <p:nvSpPr>
          <p:cNvPr id="4" name="TextBox 3"/>
          <p:cNvSpPr txBox="1"/>
          <p:nvPr/>
        </p:nvSpPr>
        <p:spPr>
          <a:xfrm>
            <a:off x="7812498" y="6060644"/>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
        <p:nvSpPr>
          <p:cNvPr id="5" name="TextBox 4"/>
          <p:cNvSpPr txBox="1"/>
          <p:nvPr/>
        </p:nvSpPr>
        <p:spPr>
          <a:xfrm>
            <a:off x="5847990" y="1146751"/>
            <a:ext cx="184666" cy="369332"/>
          </a:xfrm>
          <a:prstGeom prst="rect">
            <a:avLst/>
          </a:prstGeom>
          <a:noFill/>
        </p:spPr>
        <p:txBody>
          <a:bodyPr wrap="none" rtlCol="0">
            <a:spAutoFit/>
          </a:bodyPr>
          <a:lstStyle/>
          <a:p>
            <a:endParaRPr lang="en-US" dirty="0"/>
          </a:p>
        </p:txBody>
      </p:sp>
      <p:pic>
        <p:nvPicPr>
          <p:cNvPr id="6" name="Picture 5"/>
          <p:cNvPicPr>
            <a:picLocks noChangeAspect="1"/>
          </p:cNvPicPr>
          <p:nvPr/>
        </p:nvPicPr>
        <p:blipFill>
          <a:blip r:embed="rId4"/>
          <a:stretch>
            <a:fillRect/>
          </a:stretch>
        </p:blipFill>
        <p:spPr>
          <a:xfrm>
            <a:off x="263605" y="1932747"/>
            <a:ext cx="3637358" cy="4364829"/>
          </a:xfrm>
          <a:prstGeom prst="rect">
            <a:avLst/>
          </a:prstGeom>
        </p:spPr>
      </p:pic>
      <p:sp>
        <p:nvSpPr>
          <p:cNvPr id="7" name="TextBox 6"/>
          <p:cNvSpPr txBox="1"/>
          <p:nvPr/>
        </p:nvSpPr>
        <p:spPr>
          <a:xfrm>
            <a:off x="263605" y="915918"/>
            <a:ext cx="6963493" cy="1200329"/>
          </a:xfrm>
          <a:prstGeom prst="rect">
            <a:avLst/>
          </a:prstGeom>
          <a:noFill/>
        </p:spPr>
        <p:txBody>
          <a:bodyPr wrap="square" rtlCol="0">
            <a:spAutoFit/>
          </a:bodyPr>
          <a:lstStyle/>
          <a:p>
            <a:r>
              <a:rPr lang="en-US" dirty="0">
                <a:solidFill>
                  <a:srgbClr val="FF0000"/>
                </a:solidFill>
              </a:rPr>
              <a:t>Directions: Using the inverted pyramid format on the left, write a newspaper article of an important event in the novel (possible topics: the fire, the rumble, Greasers turned Heroes, obituary about the death of a character).</a:t>
            </a:r>
          </a:p>
          <a:p>
            <a:endParaRPr lang="en-US" dirty="0"/>
          </a:p>
        </p:txBody>
      </p:sp>
    </p:spTree>
    <p:extLst>
      <p:ext uri="{BB962C8B-B14F-4D97-AF65-F5344CB8AC3E}">
        <p14:creationId xmlns:p14="http://schemas.microsoft.com/office/powerpoint/2010/main" val="1471326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837"/>
            <a:ext cx="7924800" cy="1143000"/>
          </a:xfrm>
        </p:spPr>
        <p:txBody>
          <a:bodyPr/>
          <a:lstStyle/>
          <a:p>
            <a:pPr algn="ctr"/>
            <a:r>
              <a:rPr lang="en-US" dirty="0">
                <a:solidFill>
                  <a:srgbClr val="FFFF00"/>
                </a:solidFill>
              </a:rPr>
              <a:t>Musical Final</a:t>
            </a:r>
            <a:br>
              <a:rPr lang="en-US" dirty="0">
                <a:solidFill>
                  <a:srgbClr val="FFFF00"/>
                </a:solidFill>
              </a:rPr>
            </a:br>
            <a:r>
              <a:rPr lang="en-US" dirty="0">
                <a:solidFill>
                  <a:srgbClr val="FFFF00"/>
                </a:solidFill>
              </a:rPr>
              <a:t> Playlist</a:t>
            </a:r>
          </a:p>
        </p:txBody>
      </p:sp>
      <p:sp>
        <p:nvSpPr>
          <p:cNvPr id="3" name="Vertical Text Placeholder 2"/>
          <p:cNvSpPr>
            <a:spLocks noGrp="1"/>
          </p:cNvSpPr>
          <p:nvPr>
            <p:ph sz="quarter" idx="13"/>
          </p:nvPr>
        </p:nvSpPr>
        <p:spPr>
          <a:xfrm>
            <a:off x="283335" y="1187709"/>
            <a:ext cx="8551571" cy="5457789"/>
          </a:xfrm>
        </p:spPr>
        <p:txBody>
          <a:bodyPr>
            <a:normAutofit lnSpcReduction="10000"/>
          </a:bodyPr>
          <a:lstStyle/>
          <a:p>
            <a:pPr marL="0" indent="0">
              <a:buNone/>
            </a:pPr>
            <a:r>
              <a:rPr lang="en-US" dirty="0">
                <a:solidFill>
                  <a:srgbClr val="FF0000"/>
                </a:solidFill>
              </a:rPr>
              <a:t>DIRECTIONS: If you select this option as your final task be sure to present your work in a clean, appealing and organized fashion. Create a table of contents and categorize your work by your selected themes. Your final product may be a presented as a hard copy or digital format.</a:t>
            </a:r>
          </a:p>
          <a:p>
            <a:pPr marL="0" indent="0">
              <a:buNone/>
            </a:pPr>
            <a:r>
              <a:rPr lang="en-US" dirty="0"/>
              <a:t>Create a playlist of  at least </a:t>
            </a:r>
            <a:r>
              <a:rPr lang="en-US" sz="2800" b="1" dirty="0">
                <a:solidFill>
                  <a:srgbClr val="FF0000"/>
                </a:solidFill>
              </a:rPr>
              <a:t>5</a:t>
            </a:r>
            <a:r>
              <a:rPr lang="en-US" dirty="0"/>
              <a:t> songs that would coincide with the themes and events of the novel. Each song choice should include:</a:t>
            </a:r>
          </a:p>
          <a:p>
            <a:pPr>
              <a:buFont typeface="Wingdings" charset="2"/>
              <a:buChar char="q"/>
            </a:pPr>
            <a:r>
              <a:rPr lang="en-US" dirty="0"/>
              <a:t>Identified theme </a:t>
            </a:r>
            <a:r>
              <a:rPr lang="en-US" dirty="0">
                <a:solidFill>
                  <a:srgbClr val="FFFF00"/>
                </a:solidFill>
              </a:rPr>
              <a:t>(20</a:t>
            </a:r>
            <a:r>
              <a:rPr lang="en-US" sz="1800" dirty="0">
                <a:solidFill>
                  <a:srgbClr val="FFFF00"/>
                </a:solidFill>
              </a:rPr>
              <a:t> points</a:t>
            </a:r>
            <a:r>
              <a:rPr lang="en-US" dirty="0">
                <a:solidFill>
                  <a:srgbClr val="FFFF00"/>
                </a:solidFill>
              </a:rPr>
              <a:t>)</a:t>
            </a:r>
            <a:endParaRPr lang="en-US" dirty="0"/>
          </a:p>
          <a:p>
            <a:pPr>
              <a:buFont typeface="Wingdings" charset="2"/>
              <a:buChar char="q"/>
            </a:pPr>
            <a:r>
              <a:rPr lang="en-US" dirty="0"/>
              <a:t>Title of the song and name of the artist </a:t>
            </a:r>
            <a:r>
              <a:rPr lang="en-US" dirty="0">
                <a:solidFill>
                  <a:srgbClr val="FFFF00"/>
                </a:solidFill>
              </a:rPr>
              <a:t>(10</a:t>
            </a:r>
            <a:r>
              <a:rPr lang="en-US" sz="1800" dirty="0">
                <a:solidFill>
                  <a:srgbClr val="FFFF00"/>
                </a:solidFill>
              </a:rPr>
              <a:t> point</a:t>
            </a:r>
            <a:r>
              <a:rPr lang="en-US" dirty="0">
                <a:solidFill>
                  <a:srgbClr val="FFFF00"/>
                </a:solidFill>
              </a:rPr>
              <a:t>)</a:t>
            </a:r>
            <a:endParaRPr lang="en-US" dirty="0"/>
          </a:p>
          <a:p>
            <a:pPr marL="0" indent="0">
              <a:buNone/>
            </a:pPr>
            <a:r>
              <a:rPr lang="en-US" dirty="0"/>
              <a:t>An </a:t>
            </a:r>
            <a:r>
              <a:rPr lang="en-US" b="1" u="sng" dirty="0">
                <a:solidFill>
                  <a:srgbClr val="FFFF00"/>
                </a:solidFill>
              </a:rPr>
              <a:t>annotated</a:t>
            </a:r>
            <a:r>
              <a:rPr lang="en-US" dirty="0"/>
              <a:t> copy of the lyrics and a link/citation to the song selection </a:t>
            </a:r>
            <a:r>
              <a:rPr lang="en-US" dirty="0">
                <a:solidFill>
                  <a:srgbClr val="FFFF00"/>
                </a:solidFill>
              </a:rPr>
              <a:t>(20</a:t>
            </a:r>
            <a:r>
              <a:rPr lang="en-US" sz="1800" dirty="0">
                <a:solidFill>
                  <a:srgbClr val="FFFF00"/>
                </a:solidFill>
              </a:rPr>
              <a:t> points</a:t>
            </a:r>
            <a:r>
              <a:rPr lang="en-US" dirty="0">
                <a:solidFill>
                  <a:srgbClr val="FFFF00"/>
                </a:solidFill>
              </a:rPr>
              <a:t>)</a:t>
            </a:r>
          </a:p>
          <a:p>
            <a:pPr>
              <a:buFont typeface="Wingdings" charset="2"/>
              <a:buChar char="q"/>
            </a:pPr>
            <a:r>
              <a:rPr lang="en-US" dirty="0"/>
              <a:t>At least </a:t>
            </a:r>
            <a:r>
              <a:rPr lang="en-US" b="1" dirty="0"/>
              <a:t>one citation </a:t>
            </a:r>
            <a:r>
              <a:rPr lang="en-US" dirty="0"/>
              <a:t>per song from the book that supports your connection to the song </a:t>
            </a:r>
            <a:r>
              <a:rPr lang="en-US" dirty="0">
                <a:solidFill>
                  <a:srgbClr val="FFFF00"/>
                </a:solidFill>
              </a:rPr>
              <a:t>(20</a:t>
            </a:r>
            <a:r>
              <a:rPr lang="en-US" sz="1800" dirty="0">
                <a:solidFill>
                  <a:srgbClr val="FFFF00"/>
                </a:solidFill>
              </a:rPr>
              <a:t> points</a:t>
            </a:r>
            <a:r>
              <a:rPr lang="en-US" dirty="0">
                <a:solidFill>
                  <a:srgbClr val="FFFF00"/>
                </a:solidFill>
              </a:rPr>
              <a:t>)</a:t>
            </a:r>
            <a:endParaRPr lang="en-US" dirty="0"/>
          </a:p>
          <a:p>
            <a:pPr>
              <a:buFont typeface="Wingdings" charset="2"/>
              <a:buChar char="q"/>
            </a:pPr>
            <a:r>
              <a:rPr lang="en-US" dirty="0"/>
              <a:t>Write a minimum of one well constructed paragraph that includes:</a:t>
            </a:r>
          </a:p>
          <a:p>
            <a:pPr lvl="1">
              <a:buFont typeface="Wingdings" charset="2"/>
              <a:buChar char="q"/>
            </a:pPr>
            <a:r>
              <a:rPr lang="en-US" dirty="0"/>
              <a:t>A clear claim </a:t>
            </a:r>
            <a:r>
              <a:rPr lang="en-US" dirty="0">
                <a:solidFill>
                  <a:srgbClr val="FFFF00"/>
                </a:solidFill>
              </a:rPr>
              <a:t>(10</a:t>
            </a:r>
            <a:r>
              <a:rPr lang="en-US" sz="1800" dirty="0">
                <a:solidFill>
                  <a:srgbClr val="FFFF00"/>
                </a:solidFill>
              </a:rPr>
              <a:t> points</a:t>
            </a:r>
            <a:r>
              <a:rPr lang="en-US" dirty="0">
                <a:solidFill>
                  <a:srgbClr val="FFFF00"/>
                </a:solidFill>
              </a:rPr>
              <a:t>)</a:t>
            </a:r>
            <a:endParaRPr lang="en-US" dirty="0"/>
          </a:p>
          <a:p>
            <a:pPr lvl="1">
              <a:buFont typeface="Wingdings" charset="2"/>
              <a:buChar char="q"/>
            </a:pPr>
            <a:r>
              <a:rPr lang="en-US" dirty="0"/>
              <a:t>An explanation of how the song connects to the theme and the quote. </a:t>
            </a:r>
            <a:r>
              <a:rPr lang="en-US" dirty="0">
                <a:solidFill>
                  <a:srgbClr val="FFFF00"/>
                </a:solidFill>
              </a:rPr>
              <a:t>(20</a:t>
            </a:r>
            <a:r>
              <a:rPr lang="en-US" sz="1800" dirty="0">
                <a:solidFill>
                  <a:srgbClr val="FFFF00"/>
                </a:solidFill>
              </a:rPr>
              <a:t> points</a:t>
            </a:r>
            <a:r>
              <a:rPr lang="en-US" dirty="0">
                <a:solidFill>
                  <a:srgbClr val="FFFF00"/>
                </a:solidFill>
              </a:rPr>
              <a:t>)</a:t>
            </a:r>
            <a:endParaRPr lang="en-US" dirty="0"/>
          </a:p>
          <a:p>
            <a:pPr marL="0" indent="0" algn="ctr">
              <a:buNone/>
            </a:pPr>
            <a:r>
              <a:rPr lang="en-US" b="1" dirty="0">
                <a:solidFill>
                  <a:srgbClr val="00B0F0"/>
                </a:solidFill>
              </a:rPr>
              <a:t>Song choice is school appropriate with clean lyrics and no innuendos. Please get your song approved before proceeding.</a:t>
            </a:r>
          </a:p>
          <a:p>
            <a:pPr marL="0" indent="0" algn="ctr">
              <a:buNone/>
            </a:pPr>
            <a:endParaRPr lang="en-US" dirty="0">
              <a:solidFill>
                <a:srgbClr val="00B0F0"/>
              </a:solidFill>
            </a:endParaRPr>
          </a:p>
        </p:txBody>
      </p:sp>
      <p:sp>
        <p:nvSpPr>
          <p:cNvPr id="4" name="TextBox 3"/>
          <p:cNvSpPr txBox="1"/>
          <p:nvPr/>
        </p:nvSpPr>
        <p:spPr>
          <a:xfrm>
            <a:off x="7868649" y="6127490"/>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1100971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1C6BD-B4FA-4BFB-9956-DECAB8BF503D}"/>
              </a:ext>
            </a:extLst>
          </p:cNvPr>
          <p:cNvSpPr>
            <a:spLocks noGrp="1"/>
          </p:cNvSpPr>
          <p:nvPr>
            <p:ph type="title"/>
          </p:nvPr>
        </p:nvSpPr>
        <p:spPr/>
        <p:txBody>
          <a:bodyPr/>
          <a:lstStyle/>
          <a:p>
            <a:r>
              <a:rPr lang="en-US" dirty="0"/>
              <a:t>Extra Credit Tasks</a:t>
            </a:r>
          </a:p>
        </p:txBody>
      </p:sp>
      <p:sp>
        <p:nvSpPr>
          <p:cNvPr id="3" name="Content Placeholder 2">
            <a:extLst>
              <a:ext uri="{FF2B5EF4-FFF2-40B4-BE49-F238E27FC236}">
                <a16:creationId xmlns:a16="http://schemas.microsoft.com/office/drawing/2014/main" id="{A30A7EAE-8B2D-46C4-8CB2-2C17FAE13DAD}"/>
              </a:ext>
            </a:extLst>
          </p:cNvPr>
          <p:cNvSpPr>
            <a:spLocks noGrp="1"/>
          </p:cNvSpPr>
          <p:nvPr>
            <p:ph sz="quarter" idx="13"/>
          </p:nvPr>
        </p:nvSpPr>
        <p:spPr/>
        <p:txBody>
          <a:bodyPr>
            <a:normAutofit/>
          </a:bodyPr>
          <a:lstStyle/>
          <a:p>
            <a:pPr marL="0" indent="0" algn="ctr">
              <a:buNone/>
            </a:pPr>
            <a:r>
              <a:rPr lang="en-US" sz="3200" dirty="0"/>
              <a:t>The following tasks may be used for </a:t>
            </a:r>
            <a:r>
              <a:rPr lang="en-US" sz="3200" b="1" u="sng" dirty="0"/>
              <a:t>ONE</a:t>
            </a:r>
            <a:r>
              <a:rPr lang="en-US" sz="3200" dirty="0"/>
              <a:t> extra credit assignment. Be sure to follow directions completely and submit quality work.  Work that has obviously been  thrown together will be returned without being graded.</a:t>
            </a:r>
          </a:p>
        </p:txBody>
      </p:sp>
    </p:spTree>
    <p:extLst>
      <p:ext uri="{BB962C8B-B14F-4D97-AF65-F5344CB8AC3E}">
        <p14:creationId xmlns:p14="http://schemas.microsoft.com/office/powerpoint/2010/main" val="143679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GRAPHIC: </a:t>
            </a:r>
            <a:r>
              <a:rPr lang="en-US" dirty="0"/>
              <a:t> Character Connection Drawing</a:t>
            </a:r>
          </a:p>
        </p:txBody>
      </p:sp>
      <p:sp>
        <p:nvSpPr>
          <p:cNvPr id="5" name="Content Placeholder 4"/>
          <p:cNvSpPr>
            <a:spLocks noGrp="1"/>
          </p:cNvSpPr>
          <p:nvPr>
            <p:ph sz="quarter" idx="13"/>
          </p:nvPr>
        </p:nvSpPr>
        <p:spPr>
          <a:xfrm>
            <a:off x="609600" y="1417638"/>
            <a:ext cx="7924800" cy="4832850"/>
          </a:xfrm>
        </p:spPr>
        <p:txBody>
          <a:bodyPr>
            <a:normAutofit fontScale="92500" lnSpcReduction="10000"/>
          </a:bodyPr>
          <a:lstStyle/>
          <a:p>
            <a:pPr marL="0" indent="0">
              <a:buNone/>
            </a:pPr>
            <a:r>
              <a:rPr lang="en-US" sz="2000" dirty="0">
                <a:solidFill>
                  <a:srgbClr val="FF0000"/>
                </a:solidFill>
              </a:rPr>
              <a:t>DIRECTIONS – Create a </a:t>
            </a:r>
            <a:r>
              <a:rPr lang="en-US" sz="2000" b="1" u="sng" dirty="0">
                <a:solidFill>
                  <a:srgbClr val="FFFF00"/>
                </a:solidFill>
              </a:rPr>
              <a:t>visually appealing</a:t>
            </a:r>
            <a:r>
              <a:rPr lang="en-US" sz="2000" dirty="0">
                <a:solidFill>
                  <a:srgbClr val="FF0000"/>
                </a:solidFill>
              </a:rPr>
              <a:t> image that compares you and a character from </a:t>
            </a:r>
            <a:r>
              <a:rPr lang="en-US" sz="2000" i="1" dirty="0">
                <a:solidFill>
                  <a:srgbClr val="FF0000"/>
                </a:solidFill>
              </a:rPr>
              <a:t>The Outsiders</a:t>
            </a:r>
            <a:r>
              <a:rPr lang="en-US" sz="2000" dirty="0">
                <a:solidFill>
                  <a:srgbClr val="FF0000"/>
                </a:solidFill>
              </a:rPr>
              <a:t>. Yes! A major part of your grade will be based on the drawing itself.  </a:t>
            </a:r>
            <a:r>
              <a:rPr lang="en-US" sz="2000" dirty="0">
                <a:solidFill>
                  <a:srgbClr val="FFFF00"/>
                </a:solidFill>
              </a:rPr>
              <a:t>Quality work and presentation count!</a:t>
            </a:r>
          </a:p>
          <a:p>
            <a:pPr lvl="1">
              <a:buFont typeface="Wingdings" charset="2"/>
              <a:buChar char="q"/>
            </a:pPr>
            <a:r>
              <a:rPr lang="en-US" sz="2000" dirty="0"/>
              <a:t>Illustrate a picture of yourself next to a character from the novel. (Digital tools are acceptable – DO NOT cut and paste images from the movie for this task.) </a:t>
            </a:r>
            <a:r>
              <a:rPr lang="en-US" sz="2000" dirty="0">
                <a:solidFill>
                  <a:srgbClr val="FFFF00"/>
                </a:solidFill>
              </a:rPr>
              <a:t>(2 points)</a:t>
            </a:r>
          </a:p>
          <a:p>
            <a:pPr lvl="1">
              <a:buFont typeface="Wingdings" charset="2"/>
              <a:buChar char="q"/>
            </a:pPr>
            <a:r>
              <a:rPr lang="en-US" sz="2000" dirty="0"/>
              <a:t>Illustrations must be colored and demonstrate an effort to show the similarities or differences between you and the character. </a:t>
            </a:r>
            <a:r>
              <a:rPr lang="en-US" sz="2000" dirty="0">
                <a:solidFill>
                  <a:srgbClr val="FFFF00"/>
                </a:solidFill>
              </a:rPr>
              <a:t>(2  points)</a:t>
            </a:r>
          </a:p>
          <a:p>
            <a:pPr lvl="1">
              <a:buFont typeface="Wingdings" charset="2"/>
              <a:buChar char="q"/>
            </a:pPr>
            <a:r>
              <a:rPr lang="en-US" sz="2000" dirty="0"/>
              <a:t>Include a written explanation of at least 3 characteristics that make you similar to or different from the character of your choice. Include at least one character trait that is not a physical characteristic. </a:t>
            </a:r>
            <a:r>
              <a:rPr lang="en-US" sz="2000" dirty="0">
                <a:solidFill>
                  <a:srgbClr val="FFFF00"/>
                </a:solidFill>
              </a:rPr>
              <a:t>(2  points)</a:t>
            </a:r>
          </a:p>
          <a:p>
            <a:pPr lvl="1">
              <a:buFont typeface="Wingdings" charset="2"/>
              <a:buChar char="q"/>
            </a:pPr>
            <a:r>
              <a:rPr lang="en-US" sz="2000" dirty="0"/>
              <a:t>Title the drawing. </a:t>
            </a:r>
            <a:r>
              <a:rPr lang="en-US" sz="2000" dirty="0">
                <a:solidFill>
                  <a:srgbClr val="FFFF00"/>
                </a:solidFill>
              </a:rPr>
              <a:t>(1 point)</a:t>
            </a:r>
          </a:p>
          <a:p>
            <a:pPr lvl="1">
              <a:buFont typeface="Wingdings" charset="2"/>
              <a:buChar char="q"/>
            </a:pPr>
            <a:r>
              <a:rPr lang="en-US" sz="2000" dirty="0"/>
              <a:t>With each trait, be sure to show the textual evidence with citation from </a:t>
            </a:r>
            <a:r>
              <a:rPr lang="en-US" sz="2000" i="1" dirty="0"/>
              <a:t>The Outsiders </a:t>
            </a:r>
            <a:r>
              <a:rPr lang="en-US" sz="2000" dirty="0"/>
              <a:t>within your drawing. </a:t>
            </a:r>
            <a:r>
              <a:rPr lang="en-US" sz="2000" dirty="0">
                <a:solidFill>
                  <a:srgbClr val="FFFF00"/>
                </a:solidFill>
              </a:rPr>
              <a:t>(3 points)</a:t>
            </a:r>
          </a:p>
          <a:p>
            <a:pPr marL="457200" lvl="1" indent="0">
              <a:buNone/>
            </a:pPr>
            <a:r>
              <a:rPr lang="en-US" sz="2000" dirty="0">
                <a:solidFill>
                  <a:srgbClr val="00B0F0"/>
                </a:solidFill>
              </a:rPr>
              <a:t>Clean white copy paper or other sketch paper – No line or grid paper allowed</a:t>
            </a:r>
          </a:p>
        </p:txBody>
      </p:sp>
      <p:sp>
        <p:nvSpPr>
          <p:cNvPr id="4" name="TextBox 3"/>
          <p:cNvSpPr txBox="1"/>
          <p:nvPr/>
        </p:nvSpPr>
        <p:spPr>
          <a:xfrm>
            <a:off x="7602595" y="6383810"/>
            <a:ext cx="1331502" cy="369332"/>
          </a:xfrm>
          <a:prstGeom prst="rect">
            <a:avLst/>
          </a:prstGeom>
          <a:noFill/>
        </p:spPr>
        <p:txBody>
          <a:bodyPr wrap="none" rtlCol="0">
            <a:spAutoFit/>
          </a:bodyPr>
          <a:lstStyle/>
          <a:p>
            <a:r>
              <a:rPr lang="en-US" dirty="0">
                <a:hlinkClick r:id="rId2" action="ppaction://hlinksldjump"/>
              </a:rPr>
              <a:t>Back to Chart</a:t>
            </a:r>
            <a:endParaRPr lang="en-US" dirty="0"/>
          </a:p>
        </p:txBody>
      </p:sp>
    </p:spTree>
    <p:extLst>
      <p:ext uri="{BB962C8B-B14F-4D97-AF65-F5344CB8AC3E}">
        <p14:creationId xmlns:p14="http://schemas.microsoft.com/office/powerpoint/2010/main" val="233013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Expressive: </a:t>
            </a:r>
            <a:r>
              <a:rPr lang="en-US" dirty="0"/>
              <a:t>Scene Rewrite – New POV</a:t>
            </a:r>
          </a:p>
        </p:txBody>
      </p:sp>
      <p:sp>
        <p:nvSpPr>
          <p:cNvPr id="3" name="Vertical Text Placeholder 2"/>
          <p:cNvSpPr>
            <a:spLocks noGrp="1"/>
          </p:cNvSpPr>
          <p:nvPr>
            <p:ph sz="quarter" idx="13"/>
          </p:nvPr>
        </p:nvSpPr>
        <p:spPr/>
        <p:txBody>
          <a:bodyPr>
            <a:normAutofit fontScale="85000" lnSpcReduction="10000"/>
          </a:bodyPr>
          <a:lstStyle/>
          <a:p>
            <a:pPr marL="0" indent="0">
              <a:buNone/>
            </a:pPr>
            <a:r>
              <a:rPr lang="en-US" dirty="0">
                <a:solidFill>
                  <a:srgbClr val="FF0000"/>
                </a:solidFill>
              </a:rPr>
              <a:t>DIRECTIONS: This story is told from Ponyboy’s perspective. It’s almost like we are sitting in a room with him when he tells us the story. This technique allows the reader to become intimately acquainted with Ponyboy’s character and he shares with us his most private and personal feelings and perspectives about the events and characters in the narrative. Re-write the scene from the drive-in movie from Dally’s or Cherry’s perspective. </a:t>
            </a:r>
          </a:p>
          <a:p>
            <a:pPr>
              <a:buFont typeface="Wingdings" charset="2"/>
              <a:buChar char="q"/>
            </a:pPr>
            <a:r>
              <a:rPr lang="en-US" dirty="0"/>
              <a:t>Title your paper with the name of the character’s perspective that you chose. </a:t>
            </a:r>
            <a:r>
              <a:rPr lang="en-US" dirty="0">
                <a:solidFill>
                  <a:srgbClr val="FFFF00"/>
                </a:solidFill>
              </a:rPr>
              <a:t>(1</a:t>
            </a:r>
            <a:r>
              <a:rPr lang="en-US" sz="1600" dirty="0">
                <a:solidFill>
                  <a:srgbClr val="FFFF00"/>
                </a:solidFill>
              </a:rPr>
              <a:t> point</a:t>
            </a:r>
            <a:r>
              <a:rPr lang="en-US" dirty="0">
                <a:solidFill>
                  <a:srgbClr val="FFFF00"/>
                </a:solidFill>
              </a:rPr>
              <a:t>)</a:t>
            </a:r>
          </a:p>
          <a:p>
            <a:pPr>
              <a:buFont typeface="Wingdings" charset="2"/>
              <a:buChar char="q"/>
            </a:pPr>
            <a:r>
              <a:rPr lang="en-US" dirty="0"/>
              <a:t>Based on the plot and the character, explain what you think was going through Cherry’s mind when she was being harassed by Dally, or why you think Dally was harassing her. </a:t>
            </a:r>
            <a:r>
              <a:rPr lang="en-US" dirty="0">
                <a:solidFill>
                  <a:srgbClr val="FFFF00"/>
                </a:solidFill>
              </a:rPr>
              <a:t>(2</a:t>
            </a:r>
            <a:r>
              <a:rPr lang="en-US" sz="1600" dirty="0">
                <a:solidFill>
                  <a:srgbClr val="FFFF00"/>
                </a:solidFill>
              </a:rPr>
              <a:t> points</a:t>
            </a:r>
            <a:r>
              <a:rPr lang="en-US" dirty="0">
                <a:solidFill>
                  <a:srgbClr val="FFFF00"/>
                </a:solidFill>
              </a:rPr>
              <a:t>)</a:t>
            </a:r>
          </a:p>
          <a:p>
            <a:pPr>
              <a:buFont typeface="Wingdings" charset="2"/>
              <a:buChar char="q"/>
            </a:pPr>
            <a:r>
              <a:rPr lang="en-US" dirty="0"/>
              <a:t>Make sure that your scene matches the plot of the novel--you aren’t changing any events that occur, just the eyes of the character through which we see the events (Dallas or Cherry). </a:t>
            </a:r>
            <a:r>
              <a:rPr lang="en-US" dirty="0">
                <a:solidFill>
                  <a:srgbClr val="FFFF00"/>
                </a:solidFill>
              </a:rPr>
              <a:t>(2</a:t>
            </a:r>
            <a:r>
              <a:rPr lang="en-US" sz="1600" dirty="0">
                <a:solidFill>
                  <a:srgbClr val="FFFF00"/>
                </a:solidFill>
              </a:rPr>
              <a:t> points</a:t>
            </a:r>
            <a:r>
              <a:rPr lang="en-US" dirty="0">
                <a:solidFill>
                  <a:srgbClr val="FFFF00"/>
                </a:solidFill>
              </a:rPr>
              <a:t>)</a:t>
            </a:r>
          </a:p>
          <a:p>
            <a:pPr>
              <a:buFont typeface="Wingdings" charset="2"/>
              <a:buChar char="q"/>
            </a:pPr>
            <a:r>
              <a:rPr lang="en-US" dirty="0"/>
              <a:t>Make sure to use the correct pronouns (1</a:t>
            </a:r>
            <a:r>
              <a:rPr lang="en-US" baseline="30000" dirty="0"/>
              <a:t>st</a:t>
            </a:r>
            <a:r>
              <a:rPr lang="en-US" dirty="0"/>
              <a:t> person – I, me, we, my, mine, ours; 3</a:t>
            </a:r>
            <a:r>
              <a:rPr lang="en-US" baseline="30000" dirty="0"/>
              <a:t>rd</a:t>
            </a:r>
            <a:r>
              <a:rPr lang="en-US" dirty="0"/>
              <a:t> person– he, she, it, they, y’all, him, her, his, hers, its). </a:t>
            </a:r>
            <a:r>
              <a:rPr lang="en-US" dirty="0">
                <a:solidFill>
                  <a:srgbClr val="FFFF00"/>
                </a:solidFill>
              </a:rPr>
              <a:t>(2</a:t>
            </a:r>
            <a:r>
              <a:rPr lang="en-US" sz="1600" dirty="0">
                <a:solidFill>
                  <a:srgbClr val="FFFF00"/>
                </a:solidFill>
              </a:rPr>
              <a:t> points</a:t>
            </a:r>
            <a:r>
              <a:rPr lang="en-US" dirty="0">
                <a:solidFill>
                  <a:srgbClr val="FFFF00"/>
                </a:solidFill>
              </a:rPr>
              <a:t>)</a:t>
            </a:r>
          </a:p>
          <a:p>
            <a:pPr>
              <a:buFont typeface="Wingdings" charset="2"/>
              <a:buChar char="q"/>
            </a:pPr>
            <a:r>
              <a:rPr lang="en-US" dirty="0"/>
              <a:t>Include plenty of details (figurative language) to connect the story to the readers and paint a picture of what’s happening. Examples of this are: alliteration, hyperbole, metaphors, similes, personification.            </a:t>
            </a:r>
            <a:r>
              <a:rPr lang="en-US" dirty="0">
                <a:solidFill>
                  <a:srgbClr val="FFFF00"/>
                </a:solidFill>
              </a:rPr>
              <a:t>(2</a:t>
            </a:r>
            <a:r>
              <a:rPr lang="en-US" sz="1600" dirty="0">
                <a:solidFill>
                  <a:srgbClr val="FFFF00"/>
                </a:solidFill>
              </a:rPr>
              <a:t> points</a:t>
            </a:r>
            <a:r>
              <a:rPr lang="en-US" dirty="0">
                <a:solidFill>
                  <a:srgbClr val="FFFF00"/>
                </a:solidFill>
              </a:rPr>
              <a:t>)</a:t>
            </a:r>
          </a:p>
          <a:p>
            <a:pPr>
              <a:buFont typeface="Wingdings" charset="2"/>
              <a:buChar char="q"/>
            </a:pPr>
            <a:r>
              <a:rPr lang="en-US" dirty="0"/>
              <a:t>Include details that only the character whose perspective we are seeing may know (What might Dallas or Cherry know that Ponyboy didn’t know in that scene?. </a:t>
            </a:r>
            <a:r>
              <a:rPr lang="en-US" dirty="0">
                <a:solidFill>
                  <a:srgbClr val="FFFF00"/>
                </a:solidFill>
              </a:rPr>
              <a:t>(1</a:t>
            </a:r>
            <a:r>
              <a:rPr lang="en-US" sz="1600" dirty="0">
                <a:solidFill>
                  <a:srgbClr val="FFFF00"/>
                </a:solidFill>
              </a:rPr>
              <a:t> point</a:t>
            </a:r>
            <a:r>
              <a:rPr lang="en-US" dirty="0">
                <a:solidFill>
                  <a:srgbClr val="FFFF00"/>
                </a:solidFill>
              </a:rPr>
              <a:t>)</a:t>
            </a:r>
          </a:p>
          <a:p>
            <a:pPr marL="0" indent="0">
              <a:buNone/>
            </a:pPr>
            <a:endParaRPr lang="en-US" dirty="0"/>
          </a:p>
        </p:txBody>
      </p:sp>
      <p:sp>
        <p:nvSpPr>
          <p:cNvPr id="4" name="TextBox 3"/>
          <p:cNvSpPr txBox="1"/>
          <p:nvPr/>
        </p:nvSpPr>
        <p:spPr>
          <a:xfrm>
            <a:off x="7868649" y="6245092"/>
            <a:ext cx="1331502" cy="646331"/>
          </a:xfrm>
          <a:prstGeom prst="rect">
            <a:avLst/>
          </a:prstGeom>
          <a:noFill/>
        </p:spPr>
        <p:txBody>
          <a:bodyPr wrap="none" rtlCol="0">
            <a:spAutoFit/>
          </a:bodyPr>
          <a:lstStyle/>
          <a:p>
            <a:r>
              <a:rPr lang="en-US" dirty="0">
                <a:hlinkClick r:id="rId2" action="ppaction://hlinksldjump"/>
              </a:rPr>
              <a:t>Back to Chart</a:t>
            </a:r>
            <a:endParaRPr lang="en-US" dirty="0"/>
          </a:p>
          <a:p>
            <a:endParaRPr lang="en-US" dirty="0"/>
          </a:p>
        </p:txBody>
      </p:sp>
    </p:spTree>
    <p:extLst>
      <p:ext uri="{BB962C8B-B14F-4D97-AF65-F5344CB8AC3E}">
        <p14:creationId xmlns:p14="http://schemas.microsoft.com/office/powerpoint/2010/main" val="12425159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Expressive: </a:t>
            </a:r>
            <a:r>
              <a:rPr lang="en-US" dirty="0"/>
              <a:t>Symbolic "Hair” Poem </a:t>
            </a:r>
          </a:p>
        </p:txBody>
      </p:sp>
      <p:sp>
        <p:nvSpPr>
          <p:cNvPr id="3" name="Vertical Text Placeholder 2"/>
          <p:cNvSpPr>
            <a:spLocks noGrp="1"/>
          </p:cNvSpPr>
          <p:nvPr>
            <p:ph sz="quarter" idx="13"/>
          </p:nvPr>
        </p:nvSpPr>
        <p:spPr>
          <a:xfrm>
            <a:off x="609599" y="1600200"/>
            <a:ext cx="8279219" cy="4375298"/>
          </a:xfrm>
        </p:spPr>
        <p:txBody>
          <a:bodyPr>
            <a:normAutofit fontScale="92500" lnSpcReduction="10000"/>
          </a:bodyPr>
          <a:lstStyle/>
          <a:p>
            <a:pPr marL="0" indent="0">
              <a:buNone/>
            </a:pPr>
            <a:r>
              <a:rPr lang="en-US" dirty="0">
                <a:solidFill>
                  <a:srgbClr val="FF0000"/>
                </a:solidFill>
              </a:rPr>
              <a:t>DIRECTIONS</a:t>
            </a:r>
          </a:p>
          <a:p>
            <a:pPr>
              <a:buFont typeface="Wingdings" charset="2"/>
              <a:buChar char="q"/>
            </a:pPr>
            <a:r>
              <a:rPr lang="en-US" b="1" u="sng" dirty="0"/>
              <a:t>Choice 1: </a:t>
            </a:r>
            <a:r>
              <a:rPr lang="en-US" dirty="0"/>
              <a:t>Hair is a very important element/symbol of being a Greaser. Write a poem about the importance of dark, greased back hair in the 1950s. </a:t>
            </a:r>
            <a:r>
              <a:rPr lang="en-US" dirty="0">
                <a:solidFill>
                  <a:srgbClr val="FFFF00"/>
                </a:solidFill>
              </a:rPr>
              <a:t>(3</a:t>
            </a:r>
            <a:r>
              <a:rPr lang="en-US" sz="1800" dirty="0">
                <a:solidFill>
                  <a:srgbClr val="FFFF00"/>
                </a:solidFill>
              </a:rPr>
              <a:t> points</a:t>
            </a:r>
            <a:r>
              <a:rPr lang="en-US" dirty="0">
                <a:solidFill>
                  <a:srgbClr val="FFFF00"/>
                </a:solidFill>
              </a:rPr>
              <a:t>)</a:t>
            </a:r>
          </a:p>
          <a:p>
            <a:pPr>
              <a:buFont typeface="Wingdings" charset="2"/>
              <a:buChar char="q"/>
            </a:pPr>
            <a:r>
              <a:rPr lang="en-US" b="1" u="sng" dirty="0"/>
              <a:t>Choice 2: </a:t>
            </a:r>
            <a:r>
              <a:rPr lang="en-US" dirty="0"/>
              <a:t>Write a poem about something in TODAY’S culture that has a significance similar to that of the Greaser’s hair in the novel. </a:t>
            </a:r>
            <a:r>
              <a:rPr lang="en-US" dirty="0">
                <a:solidFill>
                  <a:srgbClr val="FFFF00"/>
                </a:solidFill>
              </a:rPr>
              <a:t>(3</a:t>
            </a:r>
            <a:r>
              <a:rPr lang="en-US" sz="1800" dirty="0">
                <a:solidFill>
                  <a:srgbClr val="FFFF00"/>
                </a:solidFill>
              </a:rPr>
              <a:t> points</a:t>
            </a:r>
            <a:r>
              <a:rPr lang="en-US" dirty="0">
                <a:solidFill>
                  <a:srgbClr val="FFFF00"/>
                </a:solidFill>
              </a:rPr>
              <a:t>)</a:t>
            </a:r>
          </a:p>
          <a:p>
            <a:pPr marL="457200" lvl="1" indent="0">
              <a:buNone/>
            </a:pPr>
            <a:r>
              <a:rPr lang="en-US" dirty="0">
                <a:solidFill>
                  <a:srgbClr val="00B0F0"/>
                </a:solidFill>
              </a:rPr>
              <a:t>Criteria for rest of points for either choice:</a:t>
            </a:r>
          </a:p>
          <a:p>
            <a:pPr lvl="1">
              <a:buFont typeface="Wingdings" charset="2"/>
              <a:buChar char="q"/>
            </a:pPr>
            <a:r>
              <a:rPr lang="en-US" dirty="0"/>
              <a:t>In your poem, include figurative language  (alliteration, hyperbole, metaphor, simile, personification) that shows what the hair or other item symbolized and what happens if someone cuts their hair off or gets rid of that item. </a:t>
            </a:r>
            <a:r>
              <a:rPr lang="en-US" dirty="0">
                <a:solidFill>
                  <a:srgbClr val="FFFF00"/>
                </a:solidFill>
              </a:rPr>
              <a:t>(2</a:t>
            </a:r>
            <a:r>
              <a:rPr lang="en-US" sz="1800" dirty="0">
                <a:solidFill>
                  <a:srgbClr val="FFFF00"/>
                </a:solidFill>
              </a:rPr>
              <a:t> points</a:t>
            </a:r>
            <a:r>
              <a:rPr lang="en-US" dirty="0">
                <a:solidFill>
                  <a:srgbClr val="FFFF00"/>
                </a:solidFill>
              </a:rPr>
              <a:t>)</a:t>
            </a:r>
          </a:p>
          <a:p>
            <a:pPr lvl="1">
              <a:buFont typeface="Wingdings" charset="2"/>
              <a:buChar char="q"/>
            </a:pPr>
            <a:r>
              <a:rPr lang="en-US" dirty="0"/>
              <a:t>Title your poem and meet 6</a:t>
            </a:r>
            <a:r>
              <a:rPr lang="en-US" baseline="30000" dirty="0"/>
              <a:t>th</a:t>
            </a:r>
            <a:r>
              <a:rPr lang="en-US" dirty="0"/>
              <a:t> grade expectations. </a:t>
            </a:r>
            <a:r>
              <a:rPr lang="en-US" dirty="0">
                <a:solidFill>
                  <a:srgbClr val="FFFF00"/>
                </a:solidFill>
              </a:rPr>
              <a:t>(1</a:t>
            </a:r>
            <a:r>
              <a:rPr lang="en-US" sz="1800" dirty="0">
                <a:solidFill>
                  <a:srgbClr val="FFFF00"/>
                </a:solidFill>
              </a:rPr>
              <a:t> point</a:t>
            </a:r>
            <a:r>
              <a:rPr lang="en-US" dirty="0">
                <a:solidFill>
                  <a:srgbClr val="FFFF00"/>
                </a:solidFill>
              </a:rPr>
              <a:t>)</a:t>
            </a:r>
          </a:p>
          <a:p>
            <a:pPr lvl="1">
              <a:buFont typeface="Wingdings" charset="2"/>
              <a:buChar char="q"/>
            </a:pPr>
            <a:r>
              <a:rPr lang="en-US" dirty="0"/>
              <a:t>Powerful word choice – conveys or evokes images or feelings for the reader. </a:t>
            </a:r>
            <a:r>
              <a:rPr lang="en-US" dirty="0">
                <a:solidFill>
                  <a:srgbClr val="FFFF00"/>
                </a:solidFill>
              </a:rPr>
              <a:t>(1</a:t>
            </a:r>
            <a:r>
              <a:rPr lang="en-US" sz="1800" dirty="0">
                <a:solidFill>
                  <a:srgbClr val="FFFF00"/>
                </a:solidFill>
              </a:rPr>
              <a:t> point</a:t>
            </a:r>
            <a:r>
              <a:rPr lang="en-US" dirty="0">
                <a:solidFill>
                  <a:srgbClr val="FFFF00"/>
                </a:solidFill>
              </a:rPr>
              <a:t>)</a:t>
            </a:r>
          </a:p>
          <a:p>
            <a:pPr lvl="1">
              <a:buFont typeface="Wingdings" charset="2"/>
              <a:buChar char="q"/>
            </a:pPr>
            <a:r>
              <a:rPr lang="en-US" dirty="0"/>
              <a:t>Make sure that you capitalize the first word in each line and use other poetic devices. </a:t>
            </a:r>
            <a:r>
              <a:rPr lang="en-US" dirty="0">
                <a:solidFill>
                  <a:srgbClr val="FFFF00"/>
                </a:solidFill>
              </a:rPr>
              <a:t>(1</a:t>
            </a:r>
            <a:r>
              <a:rPr lang="en-US" sz="1800" dirty="0">
                <a:solidFill>
                  <a:srgbClr val="FFFF00"/>
                </a:solidFill>
              </a:rPr>
              <a:t> point</a:t>
            </a:r>
            <a:r>
              <a:rPr lang="en-US" dirty="0">
                <a:solidFill>
                  <a:srgbClr val="FFFF00"/>
                </a:solidFill>
              </a:rPr>
              <a:t>)</a:t>
            </a:r>
          </a:p>
          <a:p>
            <a:pPr lvl="1">
              <a:buFont typeface="Wingdings" charset="2"/>
              <a:buChar char="q"/>
            </a:pPr>
            <a:r>
              <a:rPr lang="en-US" dirty="0"/>
              <a:t>You must write at least 8 lines. This may be divided into two stanzas of four lines </a:t>
            </a:r>
            <a:br>
              <a:rPr lang="en-US" dirty="0"/>
            </a:br>
            <a:r>
              <a:rPr lang="en-US" dirty="0"/>
              <a:t>each  or couplets </a:t>
            </a:r>
            <a:r>
              <a:rPr lang="en-US" dirty="0">
                <a:solidFill>
                  <a:srgbClr val="FFFF00"/>
                </a:solidFill>
              </a:rPr>
              <a:t>(2</a:t>
            </a:r>
            <a:r>
              <a:rPr lang="en-US" sz="1800" dirty="0">
                <a:solidFill>
                  <a:srgbClr val="FFFF00"/>
                </a:solidFill>
              </a:rPr>
              <a:t> point</a:t>
            </a:r>
            <a:r>
              <a:rPr lang="en-US" dirty="0">
                <a:solidFill>
                  <a:srgbClr val="FFFF00"/>
                </a:solidFill>
              </a:rPr>
              <a:t>)</a:t>
            </a:r>
          </a:p>
        </p:txBody>
      </p:sp>
      <p:sp>
        <p:nvSpPr>
          <p:cNvPr id="4" name="TextBox 3"/>
          <p:cNvSpPr txBox="1"/>
          <p:nvPr/>
        </p:nvSpPr>
        <p:spPr>
          <a:xfrm>
            <a:off x="7868649" y="6211669"/>
            <a:ext cx="1331502" cy="646331"/>
          </a:xfrm>
          <a:prstGeom prst="rect">
            <a:avLst/>
          </a:prstGeom>
          <a:noFill/>
        </p:spPr>
        <p:txBody>
          <a:bodyPr wrap="none" rtlCol="0">
            <a:spAutoFit/>
          </a:bodyPr>
          <a:lstStyle/>
          <a:p>
            <a:r>
              <a:rPr lang="en-US" dirty="0">
                <a:hlinkClick r:id="rId2" action="ppaction://hlinksldjump"/>
              </a:rPr>
              <a:t>Back to Chart</a:t>
            </a:r>
            <a:endParaRPr lang="en-US" dirty="0"/>
          </a:p>
          <a:p>
            <a:endParaRPr lang="en-US" dirty="0"/>
          </a:p>
        </p:txBody>
      </p:sp>
    </p:spTree>
    <p:extLst>
      <p:ext uri="{BB962C8B-B14F-4D97-AF65-F5344CB8AC3E}">
        <p14:creationId xmlns:p14="http://schemas.microsoft.com/office/powerpoint/2010/main" val="39703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089"/>
            <a:ext cx="7924800" cy="1143000"/>
          </a:xfrm>
        </p:spPr>
        <p:txBody>
          <a:bodyPr/>
          <a:lstStyle/>
          <a:p>
            <a:pPr algn="ctr"/>
            <a:r>
              <a:rPr lang="en-US" dirty="0"/>
              <a:t>Chapter Choices</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3094823712"/>
              </p:ext>
            </p:extLst>
          </p:nvPr>
        </p:nvGraphicFramePr>
        <p:xfrm>
          <a:off x="609600" y="1313121"/>
          <a:ext cx="7924800" cy="4563400"/>
        </p:xfrm>
        <a:graphic>
          <a:graphicData uri="http://schemas.openxmlformats.org/drawingml/2006/table">
            <a:tbl>
              <a:tblPr firstRow="1" bandRow="1">
                <a:tableStyleId>{22838BEF-8BB2-4498-84A7-C5851F593DF1}</a:tableStyleId>
              </a:tblPr>
              <a:tblGrid>
                <a:gridCol w="9906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850900">
                  <a:extLst>
                    <a:ext uri="{9D8B030D-6E8A-4147-A177-3AD203B41FA5}">
                      <a16:colId xmlns:a16="http://schemas.microsoft.com/office/drawing/2014/main" val="20002"/>
                    </a:ext>
                  </a:extLst>
                </a:gridCol>
                <a:gridCol w="11303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0600">
                  <a:extLst>
                    <a:ext uri="{9D8B030D-6E8A-4147-A177-3AD203B41FA5}">
                      <a16:colId xmlns:a16="http://schemas.microsoft.com/office/drawing/2014/main" val="20006"/>
                    </a:ext>
                  </a:extLst>
                </a:gridCol>
                <a:gridCol w="990600">
                  <a:extLst>
                    <a:ext uri="{9D8B030D-6E8A-4147-A177-3AD203B41FA5}">
                      <a16:colId xmlns:a16="http://schemas.microsoft.com/office/drawing/2014/main" val="20007"/>
                    </a:ext>
                  </a:extLst>
                </a:gridCol>
              </a:tblGrid>
              <a:tr h="757700">
                <a:tc>
                  <a:txBody>
                    <a:bodyPr/>
                    <a:lstStyle/>
                    <a:p>
                      <a:endParaRPr lang="en-US" sz="1100" dirty="0"/>
                    </a:p>
                  </a:txBody>
                  <a:tcPr/>
                </a:tc>
                <a:tc>
                  <a:txBody>
                    <a:bodyPr/>
                    <a:lstStyle/>
                    <a:p>
                      <a:r>
                        <a:rPr lang="en-US" sz="1100" kern="1200" dirty="0">
                          <a:effectLst/>
                        </a:rPr>
                        <a:t>Ch. 1-2</a:t>
                      </a:r>
                    </a:p>
                    <a:p>
                      <a:r>
                        <a:rPr lang="en-US" sz="1100" kern="1200" dirty="0">
                          <a:effectLst/>
                        </a:rPr>
                        <a:t>Character Identities</a:t>
                      </a:r>
                      <a:r>
                        <a:rPr lang="en-US" sz="1100" dirty="0">
                          <a:effectLst/>
                        </a:rPr>
                        <a:t> </a:t>
                      </a:r>
                    </a:p>
                    <a:p>
                      <a:r>
                        <a:rPr lang="en-US" sz="1100" dirty="0">
                          <a:solidFill>
                            <a:srgbClr val="00B0F0"/>
                          </a:solidFill>
                          <a:effectLst/>
                        </a:rPr>
                        <a:t>Task 1</a:t>
                      </a:r>
                      <a:endParaRPr lang="en-US" sz="1100" dirty="0">
                        <a:solidFill>
                          <a:srgbClr val="00B0F0"/>
                        </a:solidFill>
                      </a:endParaRPr>
                    </a:p>
                  </a:txBody>
                  <a:tcPr/>
                </a:tc>
                <a:tc>
                  <a:txBody>
                    <a:bodyPr/>
                    <a:lstStyle/>
                    <a:p>
                      <a:r>
                        <a:rPr lang="en-US" sz="1100" kern="1200" dirty="0">
                          <a:effectLst/>
                        </a:rPr>
                        <a:t>Ch. 3-4</a:t>
                      </a:r>
                    </a:p>
                    <a:p>
                      <a:r>
                        <a:rPr lang="en-US" sz="1100" kern="1200" dirty="0">
                          <a:effectLst/>
                        </a:rPr>
                        <a:t>Perspective</a:t>
                      </a:r>
                      <a:r>
                        <a:rPr lang="en-US" sz="1100" dirty="0">
                          <a:effectLst/>
                        </a:rPr>
                        <a:t> </a:t>
                      </a:r>
                    </a:p>
                    <a:p>
                      <a:endParaRPr lang="en-US" sz="1100" dirty="0">
                        <a:effectLst/>
                      </a:endParaRPr>
                    </a:p>
                    <a:p>
                      <a:r>
                        <a:rPr lang="en-US" sz="1100" dirty="0">
                          <a:solidFill>
                            <a:srgbClr val="00B0F0"/>
                          </a:solidFill>
                          <a:effectLst/>
                        </a:rPr>
                        <a:t>Task 1</a:t>
                      </a:r>
                      <a:endParaRPr lang="en-US" sz="1100" dirty="0">
                        <a:solidFill>
                          <a:srgbClr val="00B0F0"/>
                        </a:solidFill>
                      </a:endParaRPr>
                    </a:p>
                  </a:txBody>
                  <a:tcPr/>
                </a:tc>
                <a:tc>
                  <a:txBody>
                    <a:bodyPr/>
                    <a:lstStyle/>
                    <a:p>
                      <a:r>
                        <a:rPr lang="en-US" sz="1100" kern="1200" dirty="0">
                          <a:effectLst/>
                        </a:rPr>
                        <a:t>Ch. 5-6</a:t>
                      </a:r>
                    </a:p>
                    <a:p>
                      <a:r>
                        <a:rPr lang="en-US" sz="1100" kern="1200" dirty="0">
                          <a:effectLst/>
                        </a:rPr>
                        <a:t>Divided Communities</a:t>
                      </a:r>
                      <a:r>
                        <a:rPr lang="en-US" sz="1100" dirty="0">
                          <a:effectLst/>
                        </a:rPr>
                        <a:t> </a:t>
                      </a:r>
                    </a:p>
                    <a:p>
                      <a:r>
                        <a:rPr lang="en-US" sz="1100" dirty="0">
                          <a:solidFill>
                            <a:srgbClr val="0CE421"/>
                          </a:solidFill>
                          <a:effectLst/>
                        </a:rPr>
                        <a:t>Task 2</a:t>
                      </a:r>
                      <a:endParaRPr lang="en-US" sz="1100" dirty="0">
                        <a:solidFill>
                          <a:srgbClr val="0CE421"/>
                        </a:solidFill>
                      </a:endParaRPr>
                    </a:p>
                  </a:txBody>
                  <a:tcPr/>
                </a:tc>
                <a:tc>
                  <a:txBody>
                    <a:bodyPr/>
                    <a:lstStyle/>
                    <a:p>
                      <a:r>
                        <a:rPr lang="en-US" sz="1100" kern="1200" dirty="0">
                          <a:effectLst/>
                        </a:rPr>
                        <a:t>Ch. 7-8</a:t>
                      </a:r>
                    </a:p>
                    <a:p>
                      <a:r>
                        <a:rPr lang="en-US" sz="1100" kern="1200" dirty="0">
                          <a:effectLst/>
                        </a:rPr>
                        <a:t>Individuality and Innocence</a:t>
                      </a:r>
                    </a:p>
                    <a:p>
                      <a:r>
                        <a:rPr lang="en-US" sz="1100" kern="1200" dirty="0">
                          <a:solidFill>
                            <a:srgbClr val="0CE421"/>
                          </a:solidFill>
                          <a:effectLst/>
                        </a:rPr>
                        <a:t>Task 2</a:t>
                      </a:r>
                      <a:r>
                        <a:rPr lang="en-US" sz="1100" dirty="0">
                          <a:solidFill>
                            <a:srgbClr val="0CE421"/>
                          </a:solidFill>
                          <a:effectLst/>
                        </a:rPr>
                        <a:t> </a:t>
                      </a:r>
                      <a:endParaRPr lang="en-US" sz="1100" dirty="0">
                        <a:solidFill>
                          <a:srgbClr val="0CE421"/>
                        </a:solidFill>
                      </a:endParaRPr>
                    </a:p>
                  </a:txBody>
                  <a:tcPr/>
                </a:tc>
                <a:tc>
                  <a:txBody>
                    <a:bodyPr/>
                    <a:lstStyle/>
                    <a:p>
                      <a:r>
                        <a:rPr lang="en-US" sz="1100" kern="1200" dirty="0">
                          <a:effectLst/>
                        </a:rPr>
                        <a:t>Ch. 9-10</a:t>
                      </a:r>
                    </a:p>
                    <a:p>
                      <a:r>
                        <a:rPr lang="en-US" sz="1100" kern="1200" dirty="0">
                          <a:effectLst/>
                        </a:rPr>
                        <a:t>Family</a:t>
                      </a:r>
                      <a:r>
                        <a:rPr lang="en-US" sz="1100" dirty="0">
                          <a:effectLst/>
                        </a:rPr>
                        <a:t> </a:t>
                      </a:r>
                    </a:p>
                    <a:p>
                      <a:endParaRPr lang="en-US" sz="1100" dirty="0">
                        <a:effectLst/>
                      </a:endParaRPr>
                    </a:p>
                    <a:p>
                      <a:r>
                        <a:rPr lang="en-US" sz="1100" dirty="0">
                          <a:solidFill>
                            <a:srgbClr val="FF00FF"/>
                          </a:solidFill>
                        </a:rPr>
                        <a:t>Task 3</a:t>
                      </a:r>
                    </a:p>
                  </a:txBody>
                  <a:tcPr/>
                </a:tc>
                <a:tc>
                  <a:txBody>
                    <a:bodyPr/>
                    <a:lstStyle/>
                    <a:p>
                      <a:r>
                        <a:rPr lang="en-US" sz="1100" kern="1200" dirty="0">
                          <a:effectLst/>
                        </a:rPr>
                        <a:t>Ch. 11-12</a:t>
                      </a:r>
                    </a:p>
                    <a:p>
                      <a:r>
                        <a:rPr lang="en-US" sz="1100" kern="1200" dirty="0">
                          <a:effectLst/>
                        </a:rPr>
                        <a:t>Sacrifice and Empathy</a:t>
                      </a:r>
                      <a:r>
                        <a:rPr lang="en-US" sz="1100" dirty="0">
                          <a:effectLst/>
                        </a:rPr>
                        <a:t> </a:t>
                      </a:r>
                    </a:p>
                    <a:p>
                      <a:r>
                        <a:rPr lang="en-US" sz="1100" dirty="0">
                          <a:solidFill>
                            <a:srgbClr val="FF00FF"/>
                          </a:solidFill>
                          <a:effectLst/>
                        </a:rPr>
                        <a:t>Task 3</a:t>
                      </a:r>
                      <a:endParaRPr lang="en-US" sz="1100" dirty="0">
                        <a:solidFill>
                          <a:srgbClr val="FF00FF"/>
                        </a:solidFill>
                      </a:endParaRPr>
                    </a:p>
                  </a:txBody>
                  <a:tcPr/>
                </a:tc>
                <a:tc>
                  <a:txBody>
                    <a:bodyPr/>
                    <a:lstStyle/>
                    <a:p>
                      <a:r>
                        <a:rPr lang="en-US" sz="1100" b="1" kern="1200" dirty="0">
                          <a:solidFill>
                            <a:schemeClr val="bg1"/>
                          </a:solidFill>
                          <a:effectLst/>
                        </a:rPr>
                        <a:t>Task 4</a:t>
                      </a:r>
                      <a:r>
                        <a:rPr lang="en-US" sz="1100" b="1" kern="1200" dirty="0">
                          <a:solidFill>
                            <a:srgbClr val="FFFF00"/>
                          </a:solidFill>
                          <a:effectLst/>
                        </a:rPr>
                        <a:t> </a:t>
                      </a:r>
                      <a:r>
                        <a:rPr lang="en-US" sz="1100" kern="1200" dirty="0">
                          <a:effectLst/>
                        </a:rPr>
                        <a:t>Themes</a:t>
                      </a:r>
                      <a:endParaRPr lang="en-US" sz="1100" dirty="0"/>
                    </a:p>
                  </a:txBody>
                  <a:tcPr/>
                </a:tc>
                <a:extLst>
                  <a:ext uri="{0D108BD9-81ED-4DB2-BD59-A6C34878D82A}">
                    <a16:rowId xmlns:a16="http://schemas.microsoft.com/office/drawing/2014/main" val="10000"/>
                  </a:ext>
                </a:extLst>
              </a:tr>
              <a:tr h="757700">
                <a:tc>
                  <a:txBody>
                    <a:bodyPr/>
                    <a:lstStyle/>
                    <a:p>
                      <a:r>
                        <a:rPr lang="en-US" sz="1100" kern="1200" dirty="0">
                          <a:effectLst/>
                        </a:rPr>
                        <a:t>Graphic</a:t>
                      </a:r>
                      <a:r>
                        <a:rPr lang="en-US" sz="1100" dirty="0">
                          <a:effectLst/>
                        </a:rPr>
                        <a:t> </a:t>
                      </a:r>
                      <a:endParaRPr lang="en-US" sz="1100" dirty="0"/>
                    </a:p>
                  </a:txBody>
                  <a:tcPr/>
                </a:tc>
                <a:tc>
                  <a:txBody>
                    <a:bodyPr/>
                    <a:lstStyle/>
                    <a:p>
                      <a:r>
                        <a:rPr lang="en-US" sz="1100" kern="1200" dirty="0">
                          <a:effectLst/>
                        </a:rPr>
                        <a:t> </a:t>
                      </a:r>
                      <a:endParaRPr lang="en-US" sz="1100" dirty="0"/>
                    </a:p>
                  </a:txBody>
                  <a:tcPr/>
                </a:tc>
                <a:tc>
                  <a:txBody>
                    <a:bodyPr/>
                    <a:lstStyle/>
                    <a:p>
                      <a:r>
                        <a:rPr lang="en-US" sz="1100" dirty="0">
                          <a:hlinkClick r:id="rId2" action="ppaction://hlinksldjump"/>
                        </a:rPr>
                        <a:t>Multiple</a:t>
                      </a:r>
                      <a:r>
                        <a:rPr lang="en-US" sz="1100" baseline="0" dirty="0">
                          <a:hlinkClick r:id="rId2" action="ppaction://hlinksldjump"/>
                        </a:rPr>
                        <a:t> Perspective Illustration</a:t>
                      </a:r>
                      <a:endParaRPr lang="en-US" sz="1100" dirty="0"/>
                    </a:p>
                  </a:txBody>
                  <a:tcPr/>
                </a:tc>
                <a:tc>
                  <a:txBody>
                    <a:bodyPr/>
                    <a:lstStyle/>
                    <a:p>
                      <a:r>
                        <a:rPr lang="en-US" sz="1100" b="0" dirty="0">
                          <a:hlinkClick r:id="rId3" action="ppaction://hlinksldjump"/>
                        </a:rPr>
                        <a:t>Divided Community</a:t>
                      </a:r>
                      <a:r>
                        <a:rPr lang="en-US" sz="1100" b="0" baseline="0" dirty="0">
                          <a:hlinkClick r:id="rId3" action="ppaction://hlinksldjump"/>
                        </a:rPr>
                        <a:t> Illustration</a:t>
                      </a:r>
                      <a:endParaRPr lang="en-US" sz="1100" b="0" dirty="0"/>
                    </a:p>
                  </a:txBody>
                  <a:tcPr/>
                </a:tc>
                <a:tc>
                  <a:txBody>
                    <a:bodyPr/>
                    <a:lstStyle/>
                    <a:p>
                      <a:r>
                        <a:rPr lang="en-US" sz="1100" b="0" kern="1200" dirty="0">
                          <a:solidFill>
                            <a:schemeClr val="dk1"/>
                          </a:solidFill>
                          <a:effectLst/>
                          <a:latin typeface="+mn-lt"/>
                          <a:ea typeface="+mn-ea"/>
                          <a:cs typeface="+mn-cs"/>
                          <a:hlinkClick r:id="rId4" action="ppaction://hlinksldjump"/>
                        </a:rPr>
                        <a:t>Individuality and Innocence Illustration and Comparison</a:t>
                      </a:r>
                      <a:r>
                        <a:rPr lang="en-US" sz="1100" b="0" dirty="0">
                          <a:effectLst/>
                          <a:hlinkClick r:id="rId4" action="ppaction://hlinksldjump"/>
                        </a:rPr>
                        <a:t> </a:t>
                      </a:r>
                      <a:endParaRPr lang="en-US" sz="1100" b="0" dirty="0">
                        <a:solidFill>
                          <a:srgbClr val="FF0000"/>
                        </a:solidFill>
                      </a:endParaRPr>
                    </a:p>
                  </a:txBody>
                  <a:tcPr/>
                </a:tc>
                <a:tc>
                  <a:txBody>
                    <a:bodyPr/>
                    <a:lstStyle/>
                    <a:p>
                      <a:r>
                        <a:rPr lang="en-US" sz="1100" dirty="0">
                          <a:solidFill>
                            <a:srgbClr val="FF0000"/>
                          </a:solidFill>
                          <a:hlinkClick r:id="rId5" action="ppaction://hlinksldjump"/>
                        </a:rPr>
                        <a:t>Family, Sacrifice, or Empathy</a:t>
                      </a:r>
                      <a:r>
                        <a:rPr lang="en-US" sz="1100" baseline="0" dirty="0">
                          <a:solidFill>
                            <a:srgbClr val="FF0000"/>
                          </a:solidFill>
                          <a:hlinkClick r:id="rId5" action="ppaction://hlinksldjump"/>
                        </a:rPr>
                        <a:t> </a:t>
                      </a:r>
                      <a:endParaRPr lang="en-US" sz="1100" dirty="0">
                        <a:solidFill>
                          <a:srgbClr val="FF0000"/>
                        </a:solidFill>
                      </a:endParaRPr>
                    </a:p>
                  </a:txBody>
                  <a:tcPr/>
                </a:tc>
                <a:tc>
                  <a:txBody>
                    <a:bodyPr/>
                    <a:lstStyle/>
                    <a:p>
                      <a:r>
                        <a:rPr lang="en-US" sz="1100" dirty="0">
                          <a:solidFill>
                            <a:srgbClr val="FF0000"/>
                          </a:solidFill>
                        </a:rPr>
                        <a:t> </a:t>
                      </a:r>
                    </a:p>
                  </a:txBody>
                  <a:tcPr/>
                </a:tc>
                <a:tc>
                  <a:txBody>
                    <a:bodyPr/>
                    <a:lstStyle/>
                    <a:p>
                      <a:r>
                        <a:rPr lang="en-US" sz="1100" dirty="0">
                          <a:hlinkClick r:id="rId6" action="ppaction://hlinksldjump"/>
                        </a:rPr>
                        <a:t>Comic Strip, Picture Book or Digital Presentation</a:t>
                      </a:r>
                      <a:endParaRPr lang="en-US" sz="1100" dirty="0"/>
                    </a:p>
                  </a:txBody>
                  <a:tcPr/>
                </a:tc>
                <a:extLst>
                  <a:ext uri="{0D108BD9-81ED-4DB2-BD59-A6C34878D82A}">
                    <a16:rowId xmlns:a16="http://schemas.microsoft.com/office/drawing/2014/main" val="10001"/>
                  </a:ext>
                </a:extLst>
              </a:tr>
              <a:tr h="272543">
                <a:tc>
                  <a:txBody>
                    <a:bodyPr/>
                    <a:lstStyle/>
                    <a:p>
                      <a:r>
                        <a:rPr lang="en-US" sz="1100" kern="1200" dirty="0">
                          <a:effectLst/>
                        </a:rPr>
                        <a:t>Expressive</a:t>
                      </a:r>
                      <a:r>
                        <a:rPr lang="en-US" sz="1100" dirty="0">
                          <a:effectLst/>
                        </a:rPr>
                        <a:t> </a:t>
                      </a:r>
                      <a:endParaRPr lang="en-US" sz="1100" dirty="0"/>
                    </a:p>
                  </a:txBody>
                  <a:tcPr/>
                </a:tc>
                <a:tc>
                  <a:txBody>
                    <a:bodyPr/>
                    <a:lstStyle/>
                    <a:p>
                      <a:r>
                        <a:rPr lang="en-US" sz="1100" kern="1200" dirty="0">
                          <a:effectLst/>
                          <a:hlinkClick r:id="rId7" action="ppaction://hlinksldjump"/>
                        </a:rPr>
                        <a:t>Character Connection</a:t>
                      </a:r>
                    </a:p>
                    <a:p>
                      <a:r>
                        <a:rPr lang="en-US" sz="1100" kern="1200" dirty="0">
                          <a:effectLst/>
                          <a:hlinkClick r:id="rId7" action="ppaction://hlinksldjump"/>
                        </a:rPr>
                        <a:t>Poem</a:t>
                      </a:r>
                      <a:r>
                        <a:rPr lang="en-US" sz="1100" dirty="0">
                          <a:effectLst/>
                          <a:hlinkClick r:id="rId7" action="ppaction://hlinksldjump"/>
                        </a:rPr>
                        <a:t> </a:t>
                      </a:r>
                      <a:endParaRPr lang="en-US" sz="1100" dirty="0"/>
                    </a:p>
                  </a:txBody>
                  <a:tcPr/>
                </a:tc>
                <a:tc>
                  <a:txBody>
                    <a:bodyPr/>
                    <a:lstStyle/>
                    <a:p>
                      <a:r>
                        <a:rPr lang="nb-NO" sz="1100" dirty="0"/>
                        <a:t> </a:t>
                      </a:r>
                      <a:endParaRPr lang="en-US" sz="1100" dirty="0"/>
                    </a:p>
                  </a:txBody>
                  <a:tcPr/>
                </a:tc>
                <a:tc>
                  <a:txBody>
                    <a:bodyPr/>
                    <a:lstStyle/>
                    <a:p>
                      <a:r>
                        <a:rPr lang="en-US" sz="1100" b="0" dirty="0"/>
                        <a:t> </a:t>
                      </a:r>
                    </a:p>
                  </a:txBody>
                  <a:tcPr/>
                </a:tc>
                <a:tc>
                  <a:txBody>
                    <a:bodyPr/>
                    <a:lstStyle/>
                    <a:p>
                      <a:r>
                        <a:rPr lang="en-US" sz="1100" b="0" kern="1200" dirty="0">
                          <a:solidFill>
                            <a:schemeClr val="dk1"/>
                          </a:solidFill>
                          <a:effectLst/>
                          <a:latin typeface="+mn-lt"/>
                          <a:ea typeface="+mn-ea"/>
                          <a:cs typeface="+mn-cs"/>
                          <a:hlinkClick r:id="rId8" action="ppaction://hlinksldjump"/>
                        </a:rPr>
                        <a:t>Biography Poem</a:t>
                      </a:r>
                      <a:endParaRPr lang="en-US" sz="1100" b="0" kern="1200" dirty="0">
                        <a:solidFill>
                          <a:schemeClr val="dk1"/>
                        </a:solidFill>
                        <a:effectLst/>
                        <a:latin typeface="+mn-lt"/>
                        <a:ea typeface="+mn-ea"/>
                        <a:cs typeface="+mn-cs"/>
                      </a:endParaRPr>
                    </a:p>
                  </a:txBody>
                  <a:tcPr/>
                </a:tc>
                <a:tc>
                  <a:txBody>
                    <a:bodyPr/>
                    <a:lstStyle/>
                    <a:p>
                      <a:r>
                        <a:rPr lang="en-US" sz="1100" dirty="0">
                          <a:solidFill>
                            <a:srgbClr val="FF0000"/>
                          </a:solidFill>
                          <a:hlinkClick r:id="rId9" action="ppaction://hlinksldjump"/>
                        </a:rPr>
                        <a:t>Family “Word Cloud” Collage</a:t>
                      </a:r>
                      <a:endParaRPr lang="en-US" sz="1100" dirty="0">
                        <a:solidFill>
                          <a:srgbClr val="FF0000"/>
                        </a:solidFill>
                      </a:endParaRPr>
                    </a:p>
                  </a:txBody>
                  <a:tcPr/>
                </a:tc>
                <a:tc>
                  <a:txBody>
                    <a:bodyPr/>
                    <a:lstStyle/>
                    <a:p>
                      <a:r>
                        <a:rPr lang="en-US" sz="1100" dirty="0">
                          <a:solidFill>
                            <a:srgbClr val="FF0000"/>
                          </a:solidFill>
                        </a:rPr>
                        <a:t> </a:t>
                      </a:r>
                    </a:p>
                  </a:txBody>
                  <a:tcPr/>
                </a:tc>
                <a:tc>
                  <a:txBody>
                    <a:bodyPr/>
                    <a:lstStyle/>
                    <a:p>
                      <a:r>
                        <a:rPr lang="en-US" sz="1100" dirty="0">
                          <a:hlinkClick r:id="rId10" action="ppaction://hlinksldjump"/>
                        </a:rPr>
                        <a:t>10 Diary Entries</a:t>
                      </a:r>
                      <a:endParaRPr lang="en-US" sz="1100" dirty="0"/>
                    </a:p>
                  </a:txBody>
                  <a:tcPr/>
                </a:tc>
                <a:extLst>
                  <a:ext uri="{0D108BD9-81ED-4DB2-BD59-A6C34878D82A}">
                    <a16:rowId xmlns:a16="http://schemas.microsoft.com/office/drawing/2014/main" val="10002"/>
                  </a:ext>
                </a:extLst>
              </a:tr>
              <a:tr h="757700">
                <a:tc>
                  <a:txBody>
                    <a:bodyPr/>
                    <a:lstStyle/>
                    <a:p>
                      <a:r>
                        <a:rPr lang="en-US" sz="1100" kern="1200" dirty="0">
                          <a:effectLst/>
                        </a:rPr>
                        <a:t>Reflective</a:t>
                      </a:r>
                      <a:r>
                        <a:rPr lang="en-US" sz="1100" dirty="0">
                          <a:effectLst/>
                        </a:rPr>
                        <a:t> </a:t>
                      </a:r>
                      <a:endParaRPr lang="en-US" sz="1100" dirty="0"/>
                    </a:p>
                  </a:txBody>
                  <a:tcPr/>
                </a:tc>
                <a:tc>
                  <a:txBody>
                    <a:bodyPr/>
                    <a:lstStyle/>
                    <a:p>
                      <a:r>
                        <a:rPr lang="en-US" sz="1100" kern="1200" dirty="0">
                          <a:effectLst/>
                          <a:hlinkClick r:id="rId11" action="ppaction://hlinksldjump"/>
                        </a:rPr>
                        <a:t>Character Connection</a:t>
                      </a:r>
                    </a:p>
                    <a:p>
                      <a:r>
                        <a:rPr lang="en-US" sz="1100" kern="1200" dirty="0">
                          <a:effectLst/>
                          <a:hlinkClick r:id="rId11" action="ppaction://hlinksldjump"/>
                        </a:rPr>
                        <a:t>Short Essay</a:t>
                      </a:r>
                      <a:r>
                        <a:rPr lang="en-US" sz="1100" dirty="0">
                          <a:effectLst/>
                          <a:hlinkClick r:id="rId11" action="ppaction://hlinksldjump"/>
                        </a:rPr>
                        <a:t> </a:t>
                      </a:r>
                      <a:endParaRPr lang="en-US" sz="1100" dirty="0"/>
                    </a:p>
                  </a:txBody>
                  <a:tcPr/>
                </a:tc>
                <a:tc>
                  <a:txBody>
                    <a:bodyPr/>
                    <a:lstStyle/>
                    <a:p>
                      <a:endParaRPr lang="en-US" sz="1100" dirty="0"/>
                    </a:p>
                  </a:txBody>
                  <a:tcPr/>
                </a:tc>
                <a:tc>
                  <a:txBody>
                    <a:bodyPr/>
                    <a:lstStyle/>
                    <a:p>
                      <a:r>
                        <a:rPr lang="en-US" sz="1100" b="0" dirty="0">
                          <a:hlinkClick r:id="rId12" action="ppaction://hlinksldjump"/>
                        </a:rPr>
                        <a:t>“Dear Abby”</a:t>
                      </a:r>
                      <a:r>
                        <a:rPr lang="en-US" sz="1100" b="0" baseline="0" dirty="0">
                          <a:hlinkClick r:id="rId12" action="ppaction://hlinksldjump"/>
                        </a:rPr>
                        <a:t> </a:t>
                      </a:r>
                      <a:r>
                        <a:rPr lang="en-US" sz="1100" b="0" dirty="0">
                          <a:hlinkClick r:id="rId12" action="ppaction://hlinksldjump"/>
                        </a:rPr>
                        <a:t>Advice Column</a:t>
                      </a:r>
                      <a:endParaRPr lang="en-US" sz="1100" b="0" dirty="0"/>
                    </a:p>
                  </a:txBody>
                  <a:tcPr/>
                </a:tc>
                <a:tc>
                  <a:txBody>
                    <a:bodyPr/>
                    <a:lstStyle/>
                    <a:p>
                      <a:r>
                        <a:rPr lang="en-US" sz="1100" b="0" kern="1200" dirty="0">
                          <a:solidFill>
                            <a:schemeClr val="dk1"/>
                          </a:solidFill>
                          <a:effectLst/>
                          <a:latin typeface="+mn-lt"/>
                          <a:ea typeface="+mn-ea"/>
                          <a:cs typeface="+mn-cs"/>
                        </a:rPr>
                        <a:t> </a:t>
                      </a:r>
                      <a:endParaRPr lang="en-US" sz="1100" b="0" dirty="0">
                        <a:solidFill>
                          <a:srgbClr val="FF0000"/>
                        </a:solidFill>
                      </a:endParaRPr>
                    </a:p>
                  </a:txBody>
                  <a:tcPr/>
                </a:tc>
                <a:tc>
                  <a:txBody>
                    <a:bodyPr/>
                    <a:lstStyle/>
                    <a:p>
                      <a:r>
                        <a:rPr lang="en-US" sz="1100" dirty="0">
                          <a:solidFill>
                            <a:srgbClr val="FF0000"/>
                          </a:solidFill>
                          <a:hlinkClick r:id="rId13" action="ppaction://hlinksldjump"/>
                        </a:rPr>
                        <a:t>Ponyboy</a:t>
                      </a:r>
                      <a:r>
                        <a:rPr lang="en-US" sz="1100" baseline="0" dirty="0">
                          <a:solidFill>
                            <a:srgbClr val="FF0000"/>
                          </a:solidFill>
                          <a:hlinkClick r:id="rId13" action="ppaction://hlinksldjump"/>
                        </a:rPr>
                        <a:t> and YOU” Family Comparison</a:t>
                      </a:r>
                      <a:endParaRPr lang="en-US" sz="1100" dirty="0">
                        <a:solidFill>
                          <a:srgbClr val="FF0000"/>
                        </a:solidFill>
                      </a:endParaRPr>
                    </a:p>
                  </a:txBody>
                  <a:tcPr/>
                </a:tc>
                <a:tc>
                  <a:txBody>
                    <a:bodyPr/>
                    <a:lstStyle/>
                    <a:p>
                      <a:r>
                        <a:rPr lang="en-US" sz="1100" dirty="0">
                          <a:solidFill>
                            <a:srgbClr val="FF0000"/>
                          </a:solidFill>
                          <a:hlinkClick r:id="rId14" action="ppaction://hlinksldjump"/>
                        </a:rPr>
                        <a:t>Impactful Event Journal Entry</a:t>
                      </a:r>
                      <a:endParaRPr lang="en-US" sz="1100" dirty="0">
                        <a:solidFill>
                          <a:srgbClr val="FF0000"/>
                        </a:solidFill>
                      </a:endParaRPr>
                    </a:p>
                  </a:txBody>
                  <a:tcPr/>
                </a:tc>
                <a:tc>
                  <a:txBody>
                    <a:bodyPr/>
                    <a:lstStyle/>
                    <a:p>
                      <a:r>
                        <a:rPr lang="en-US" sz="1100" dirty="0">
                          <a:hlinkClick r:id="rId14" action="ppaction://hlinksldjump"/>
                        </a:rPr>
                        <a:t>Essay: What is “Gold” to you?</a:t>
                      </a:r>
                      <a:endParaRPr lang="en-US" sz="1100" dirty="0"/>
                    </a:p>
                  </a:txBody>
                  <a:tcPr/>
                </a:tc>
                <a:extLst>
                  <a:ext uri="{0D108BD9-81ED-4DB2-BD59-A6C34878D82A}">
                    <a16:rowId xmlns:a16="http://schemas.microsoft.com/office/drawing/2014/main" val="10003"/>
                  </a:ext>
                </a:extLst>
              </a:tr>
              <a:tr h="757700">
                <a:tc>
                  <a:txBody>
                    <a:bodyPr/>
                    <a:lstStyle/>
                    <a:p>
                      <a:r>
                        <a:rPr lang="en-US" sz="1100" kern="1200" dirty="0">
                          <a:effectLst/>
                        </a:rPr>
                        <a:t>Logical</a:t>
                      </a:r>
                      <a:r>
                        <a:rPr lang="en-US" sz="1100" dirty="0">
                          <a:effectLst/>
                        </a:rPr>
                        <a:t> </a:t>
                      </a:r>
                      <a:endParaRPr lang="en-US" sz="1100" dirty="0"/>
                    </a:p>
                  </a:txBody>
                  <a:tcPr/>
                </a:tc>
                <a:tc>
                  <a:txBody>
                    <a:bodyPr/>
                    <a:lstStyle/>
                    <a:p>
                      <a:pPr marL="0" marR="0">
                        <a:spcBef>
                          <a:spcPts val="0"/>
                        </a:spcBef>
                        <a:spcAft>
                          <a:spcPts val="0"/>
                        </a:spcAft>
                      </a:pPr>
                      <a:r>
                        <a:rPr lang="en-US" sz="1100" dirty="0">
                          <a:effectLst/>
                          <a:hlinkClick r:id="rId15" action="ppaction://hlinksldjump"/>
                        </a:rPr>
                        <a:t>Character Identity Map</a:t>
                      </a:r>
                      <a:endParaRPr lang="en-US" sz="1100" dirty="0">
                        <a:effectLst/>
                        <a:latin typeface="Cambria"/>
                        <a:ea typeface="ＭＳ 明朝"/>
                        <a:cs typeface="Times New Roman"/>
                      </a:endParaRPr>
                    </a:p>
                  </a:txBody>
                  <a:tcPr marL="68580" marR="68580" marT="0" marB="0"/>
                </a:tc>
                <a:tc>
                  <a:txBody>
                    <a:bodyPr/>
                    <a:lstStyle/>
                    <a:p>
                      <a:endParaRPr lang="en-US" sz="1100" dirty="0"/>
                    </a:p>
                  </a:txBody>
                  <a:tcPr/>
                </a:tc>
                <a:tc>
                  <a:txBody>
                    <a:bodyPr/>
                    <a:lstStyle/>
                    <a:p>
                      <a:r>
                        <a:rPr lang="en-US" sz="1100" b="0" dirty="0">
                          <a:hlinkClick r:id="rId16" action="ppaction://hlinksldjump"/>
                        </a:rPr>
                        <a:t>Weighing the Pros and Cons</a:t>
                      </a:r>
                      <a:endParaRPr lang="en-US" sz="1100" b="0" dirty="0"/>
                    </a:p>
                  </a:txBody>
                  <a:tcPr/>
                </a:tc>
                <a:tc>
                  <a:txBody>
                    <a:bodyPr/>
                    <a:lstStyle/>
                    <a:p>
                      <a:r>
                        <a:rPr lang="en-US" sz="1100" b="0" kern="1200" dirty="0">
                          <a:solidFill>
                            <a:schemeClr val="dk1"/>
                          </a:solidFill>
                          <a:effectLst/>
                          <a:latin typeface="+mn-lt"/>
                          <a:ea typeface="+mn-ea"/>
                          <a:cs typeface="+mn-cs"/>
                          <a:hlinkClick r:id="rId17" action="ppaction://hlinksldjump"/>
                        </a:rPr>
                        <a:t>Character Twitter feed or Facebook Page</a:t>
                      </a:r>
                      <a:r>
                        <a:rPr lang="en-US" sz="1100" b="0" dirty="0">
                          <a:effectLst/>
                          <a:hlinkClick r:id="rId17" action="ppaction://hlinksldjump"/>
                        </a:rPr>
                        <a:t> </a:t>
                      </a:r>
                      <a:endParaRPr lang="en-US" sz="1100" b="0" dirty="0">
                        <a:solidFill>
                          <a:srgbClr val="FF0000"/>
                        </a:solidFill>
                      </a:endParaRPr>
                    </a:p>
                  </a:txBody>
                  <a:tcPr/>
                </a:tc>
                <a:tc>
                  <a:txBody>
                    <a:bodyPr/>
                    <a:lstStyle/>
                    <a:p>
                      <a:r>
                        <a:rPr lang="en-US" sz="1100" dirty="0">
                          <a:solidFill>
                            <a:srgbClr val="FF0000"/>
                          </a:solidFill>
                        </a:rPr>
                        <a:t> </a:t>
                      </a:r>
                    </a:p>
                  </a:txBody>
                  <a:tcPr/>
                </a:tc>
                <a:tc>
                  <a:txBody>
                    <a:bodyPr/>
                    <a:lstStyle/>
                    <a:p>
                      <a:r>
                        <a:rPr lang="en-US" sz="1100" dirty="0">
                          <a:solidFill>
                            <a:srgbClr val="FF0000"/>
                          </a:solidFill>
                          <a:hlinkClick r:id="rId18" action="ppaction://hlinksldjump"/>
                        </a:rPr>
                        <a:t>Character</a:t>
                      </a:r>
                      <a:r>
                        <a:rPr lang="en-US" sz="1100" baseline="0" dirty="0">
                          <a:solidFill>
                            <a:srgbClr val="FF0000"/>
                          </a:solidFill>
                          <a:hlinkClick r:id="rId18" action="ppaction://hlinksldjump"/>
                        </a:rPr>
                        <a:t> Interview</a:t>
                      </a:r>
                      <a:endParaRPr lang="en-US" sz="1100" dirty="0">
                        <a:solidFill>
                          <a:srgbClr val="FF0000"/>
                        </a:solidFill>
                      </a:endParaRPr>
                    </a:p>
                  </a:txBody>
                  <a:tcPr/>
                </a:tc>
                <a:tc>
                  <a:txBody>
                    <a:bodyPr/>
                    <a:lstStyle/>
                    <a:p>
                      <a:r>
                        <a:rPr lang="en-US" sz="1100" dirty="0">
                          <a:hlinkClick r:id="rId18" action="ppaction://hlinksldjump"/>
                        </a:rPr>
                        <a:t>TV News Report or </a:t>
                      </a:r>
                    </a:p>
                    <a:p>
                      <a:r>
                        <a:rPr lang="en-US" sz="1100" dirty="0">
                          <a:hlinkClick r:id="rId18" action="ppaction://hlinksldjump"/>
                        </a:rPr>
                        <a:t>Editorial</a:t>
                      </a:r>
                      <a:endParaRPr lang="en-US" sz="1100" dirty="0"/>
                    </a:p>
                  </a:txBody>
                  <a:tcPr/>
                </a:tc>
                <a:extLst>
                  <a:ext uri="{0D108BD9-81ED-4DB2-BD59-A6C34878D82A}">
                    <a16:rowId xmlns:a16="http://schemas.microsoft.com/office/drawing/2014/main" val="10004"/>
                  </a:ext>
                </a:extLst>
              </a:tr>
              <a:tr h="819640">
                <a:tc>
                  <a:txBody>
                    <a:bodyPr/>
                    <a:lstStyle/>
                    <a:p>
                      <a:r>
                        <a:rPr lang="en-US" sz="1100" kern="1200" dirty="0">
                          <a:effectLst/>
                        </a:rPr>
                        <a:t>Musical</a:t>
                      </a:r>
                      <a:r>
                        <a:rPr lang="en-US" sz="1100" dirty="0">
                          <a:effectLst/>
                        </a:rPr>
                        <a:t> </a:t>
                      </a:r>
                      <a:endParaRPr lang="en-US" sz="1100" dirty="0"/>
                    </a:p>
                  </a:txBody>
                  <a:tcPr/>
                </a:tc>
                <a:tc>
                  <a:txBody>
                    <a:bodyPr/>
                    <a:lstStyle/>
                    <a:p>
                      <a:r>
                        <a:rPr lang="en-US" sz="1100" kern="1200" dirty="0">
                          <a:effectLst/>
                          <a:hlinkClick r:id="rId19" action="ppaction://hlinksldjump"/>
                        </a:rPr>
                        <a:t>Character "Theme Song"</a:t>
                      </a:r>
                      <a:r>
                        <a:rPr lang="en-US" sz="1100" dirty="0">
                          <a:effectLst/>
                          <a:hlinkClick r:id="rId19" action="ppaction://hlinksldjump"/>
                        </a:rPr>
                        <a:t> </a:t>
                      </a:r>
                      <a:endParaRPr lang="en-US" sz="1100" dirty="0"/>
                    </a:p>
                  </a:txBody>
                  <a:tcPr/>
                </a:tc>
                <a:tc>
                  <a:txBody>
                    <a:bodyPr/>
                    <a:lstStyle/>
                    <a:p>
                      <a:endParaRPr lang="en-US" sz="1100" dirty="0"/>
                    </a:p>
                  </a:txBody>
                  <a:tcPr/>
                </a:tc>
                <a:tc>
                  <a:txBody>
                    <a:bodyPr/>
                    <a:lstStyle/>
                    <a:p>
                      <a:r>
                        <a:rPr lang="en-US" sz="1100" dirty="0">
                          <a:hlinkClick r:id="rId20" action="ppaction://hlinksldjump"/>
                        </a:rPr>
                        <a:t>Divided Communities, individuality, or loss of innocence Song</a:t>
                      </a:r>
                      <a:endParaRPr lang="en-US" sz="1100" dirty="0"/>
                    </a:p>
                  </a:txBody>
                  <a:tcPr/>
                </a:tc>
                <a:tc>
                  <a:txBody>
                    <a:bodyPr/>
                    <a:lstStyle/>
                    <a:p>
                      <a:r>
                        <a:rPr lang="en-US" sz="1100" dirty="0">
                          <a:solidFill>
                            <a:srgbClr val="FF0000"/>
                          </a:solidFill>
                        </a:rPr>
                        <a:t> </a:t>
                      </a:r>
                    </a:p>
                  </a:txBody>
                  <a:tcPr/>
                </a:tc>
                <a:tc>
                  <a:txBody>
                    <a:bodyPr/>
                    <a:lstStyle/>
                    <a:p>
                      <a:r>
                        <a:rPr lang="en-US" sz="1100" dirty="0">
                          <a:solidFill>
                            <a:srgbClr val="FF0000"/>
                          </a:solidFill>
                          <a:hlinkClick r:id="rId4" action="ppaction://hlinksldjump"/>
                        </a:rPr>
                        <a:t>Family, Sacrifice/ Empathy Song</a:t>
                      </a:r>
                      <a:endParaRPr lang="en-US" sz="1100" dirty="0">
                        <a:solidFill>
                          <a:srgbClr val="FF0000"/>
                        </a:solidFill>
                      </a:endParaRPr>
                    </a:p>
                  </a:txBody>
                  <a:tcPr/>
                </a:tc>
                <a:tc>
                  <a:txBody>
                    <a:bodyPr/>
                    <a:lstStyle/>
                    <a:p>
                      <a:r>
                        <a:rPr lang="en-US" sz="1100" dirty="0">
                          <a:solidFill>
                            <a:srgbClr val="FF0000"/>
                          </a:solidFill>
                        </a:rPr>
                        <a:t> </a:t>
                      </a:r>
                    </a:p>
                  </a:txBody>
                  <a:tcPr/>
                </a:tc>
                <a:tc>
                  <a:txBody>
                    <a:bodyPr/>
                    <a:lstStyle/>
                    <a:p>
                      <a:r>
                        <a:rPr lang="en-US" sz="1100" dirty="0">
                          <a:hlinkClick r:id="rId21" action="ppaction://hlinksldjump"/>
                        </a:rPr>
                        <a:t>Novel Song Playlist</a:t>
                      </a:r>
                      <a:endParaRPr lang="en-US" sz="1100" dirty="0"/>
                    </a:p>
                  </a:txBody>
                  <a:tcPr/>
                </a:tc>
                <a:extLst>
                  <a:ext uri="{0D108BD9-81ED-4DB2-BD59-A6C34878D82A}">
                    <a16:rowId xmlns:a16="http://schemas.microsoft.com/office/drawing/2014/main" val="10005"/>
                  </a:ext>
                </a:extLst>
              </a:tr>
            </a:tbl>
          </a:graphicData>
        </a:graphic>
      </p:graphicFrame>
      <p:sp>
        <p:nvSpPr>
          <p:cNvPr id="3" name="TextBox 2">
            <a:extLst>
              <a:ext uri="{FF2B5EF4-FFF2-40B4-BE49-F238E27FC236}">
                <a16:creationId xmlns:a16="http://schemas.microsoft.com/office/drawing/2014/main" id="{B96FA198-7646-402A-A4CD-0AD48CB0B80D}"/>
              </a:ext>
            </a:extLst>
          </p:cNvPr>
          <p:cNvSpPr txBox="1"/>
          <p:nvPr/>
        </p:nvSpPr>
        <p:spPr>
          <a:xfrm>
            <a:off x="754912" y="6269297"/>
            <a:ext cx="7779488" cy="369332"/>
          </a:xfrm>
          <a:prstGeom prst="rect">
            <a:avLst/>
          </a:prstGeom>
          <a:noFill/>
        </p:spPr>
        <p:txBody>
          <a:bodyPr wrap="square" rtlCol="0">
            <a:spAutoFit/>
          </a:bodyPr>
          <a:lstStyle/>
          <a:p>
            <a:pPr algn="ctr"/>
            <a:r>
              <a:rPr lang="en-US" dirty="0">
                <a:hlinkClick r:id="rId22" action="ppaction://hlinksldjump"/>
              </a:rPr>
              <a:t>Extra Credit Assignment: </a:t>
            </a:r>
            <a:r>
              <a:rPr lang="en-US" b="1" dirty="0">
                <a:hlinkClick r:id="rId22" action="ppaction://hlinksldjump"/>
              </a:rPr>
              <a:t>Link to options here</a:t>
            </a:r>
            <a:endParaRPr lang="en-US" b="1" dirty="0"/>
          </a:p>
        </p:txBody>
      </p:sp>
    </p:spTree>
    <p:extLst>
      <p:ext uri="{BB962C8B-B14F-4D97-AF65-F5344CB8AC3E}">
        <p14:creationId xmlns:p14="http://schemas.microsoft.com/office/powerpoint/2010/main" val="6847159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Logical: </a:t>
            </a:r>
            <a:r>
              <a:rPr lang="en-US" dirty="0"/>
              <a:t>  </a:t>
            </a:r>
            <a:br>
              <a:rPr lang="en-US" dirty="0"/>
            </a:br>
            <a:r>
              <a:rPr lang="en-US" dirty="0"/>
              <a:t>WEIGHING THE Pros and Cons</a:t>
            </a:r>
          </a:p>
        </p:txBody>
      </p:sp>
      <p:sp>
        <p:nvSpPr>
          <p:cNvPr id="3" name="Vertical Text Placeholder 2"/>
          <p:cNvSpPr>
            <a:spLocks noGrp="1"/>
          </p:cNvSpPr>
          <p:nvPr>
            <p:ph sz="quarter" idx="13"/>
          </p:nvPr>
        </p:nvSpPr>
        <p:spPr/>
        <p:txBody>
          <a:bodyPr>
            <a:normAutofit lnSpcReduction="10000"/>
          </a:bodyPr>
          <a:lstStyle/>
          <a:p>
            <a:pPr marL="0" indent="0">
              <a:buNone/>
            </a:pPr>
            <a:r>
              <a:rPr lang="en-US" dirty="0">
                <a:solidFill>
                  <a:srgbClr val="FF0000"/>
                </a:solidFill>
              </a:rPr>
              <a:t>DIRECTIONS: In  the novel, Johnny must decide whether or not to turn himself in. Your job is to weigh the pros and cons of this choice. Create a T-Chart with one side labeled “pros” and the other labeled “cons,” and list the reasons for both sides.  Ch 5-6 is an excellent place to start.</a:t>
            </a:r>
          </a:p>
          <a:p>
            <a:r>
              <a:rPr lang="en-US" dirty="0"/>
              <a:t>Create an appropriate title your work and follow 6</a:t>
            </a:r>
            <a:r>
              <a:rPr lang="en-US" baseline="30000" dirty="0"/>
              <a:t>th</a:t>
            </a:r>
            <a:r>
              <a:rPr lang="en-US" dirty="0"/>
              <a:t> grade expectations </a:t>
            </a:r>
            <a:r>
              <a:rPr lang="en-US" dirty="0">
                <a:solidFill>
                  <a:srgbClr val="FFFF00"/>
                </a:solidFill>
              </a:rPr>
              <a:t>(1</a:t>
            </a:r>
            <a:r>
              <a:rPr lang="en-US" sz="1600" dirty="0">
                <a:solidFill>
                  <a:srgbClr val="FFFF00"/>
                </a:solidFill>
              </a:rPr>
              <a:t> point</a:t>
            </a:r>
            <a:r>
              <a:rPr lang="en-US" dirty="0">
                <a:solidFill>
                  <a:srgbClr val="FFFF00"/>
                </a:solidFill>
              </a:rPr>
              <a:t>)</a:t>
            </a:r>
          </a:p>
          <a:p>
            <a:r>
              <a:rPr lang="en-US" dirty="0"/>
              <a:t>Include at least one(1) PRO and one CON mentioned in the novel with page numbers cited. </a:t>
            </a:r>
            <a:r>
              <a:rPr lang="en-US" dirty="0">
                <a:solidFill>
                  <a:srgbClr val="FFFF00"/>
                </a:solidFill>
              </a:rPr>
              <a:t>(2</a:t>
            </a:r>
            <a:r>
              <a:rPr lang="en-US" sz="1600" dirty="0">
                <a:solidFill>
                  <a:srgbClr val="FFFF00"/>
                </a:solidFill>
              </a:rPr>
              <a:t> points</a:t>
            </a:r>
            <a:r>
              <a:rPr lang="en-US" dirty="0">
                <a:solidFill>
                  <a:srgbClr val="FFFF00"/>
                </a:solidFill>
              </a:rPr>
              <a:t>)</a:t>
            </a:r>
          </a:p>
          <a:p>
            <a:r>
              <a:rPr lang="en-US" dirty="0"/>
              <a:t>Draw inferences from the text and the real world and add at least two(2) of your own reasons. </a:t>
            </a:r>
            <a:r>
              <a:rPr lang="en-US" dirty="0">
                <a:solidFill>
                  <a:srgbClr val="FFFF00"/>
                </a:solidFill>
              </a:rPr>
              <a:t>(2</a:t>
            </a:r>
            <a:r>
              <a:rPr lang="en-US" sz="1600" dirty="0">
                <a:solidFill>
                  <a:srgbClr val="FFFF00"/>
                </a:solidFill>
              </a:rPr>
              <a:t> points</a:t>
            </a:r>
            <a:r>
              <a:rPr lang="en-US" dirty="0">
                <a:solidFill>
                  <a:srgbClr val="FFFF00"/>
                </a:solidFill>
              </a:rPr>
              <a:t>)</a:t>
            </a:r>
          </a:p>
          <a:p>
            <a:r>
              <a:rPr lang="en-US" dirty="0"/>
              <a:t>Highlight the reason you find most powerful and convincing. </a:t>
            </a:r>
            <a:r>
              <a:rPr lang="en-US" dirty="0">
                <a:solidFill>
                  <a:srgbClr val="FFFF00"/>
                </a:solidFill>
              </a:rPr>
              <a:t>(1</a:t>
            </a:r>
            <a:r>
              <a:rPr lang="en-US" sz="1600" dirty="0">
                <a:solidFill>
                  <a:srgbClr val="FFFF00"/>
                </a:solidFill>
              </a:rPr>
              <a:t> point</a:t>
            </a:r>
            <a:r>
              <a:rPr lang="en-US" dirty="0">
                <a:solidFill>
                  <a:srgbClr val="FFFF00"/>
                </a:solidFill>
              </a:rPr>
              <a:t>)</a:t>
            </a:r>
          </a:p>
          <a:p>
            <a:r>
              <a:rPr lang="en-US" dirty="0"/>
              <a:t>Give another alternative Johnny might have had. </a:t>
            </a:r>
            <a:r>
              <a:rPr lang="en-US" dirty="0">
                <a:solidFill>
                  <a:srgbClr val="FFFF00"/>
                </a:solidFill>
              </a:rPr>
              <a:t>(1</a:t>
            </a:r>
            <a:r>
              <a:rPr lang="en-US" sz="1600" dirty="0">
                <a:solidFill>
                  <a:srgbClr val="FFFF00"/>
                </a:solidFill>
              </a:rPr>
              <a:t> point</a:t>
            </a:r>
            <a:r>
              <a:rPr lang="en-US" dirty="0">
                <a:solidFill>
                  <a:srgbClr val="FFFF00"/>
                </a:solidFill>
              </a:rPr>
              <a:t>)</a:t>
            </a:r>
          </a:p>
          <a:p>
            <a:r>
              <a:rPr lang="en-US" dirty="0"/>
              <a:t>-Using a claim, evidence, and reasoning/explanation, argue whether or not Johnny made the right choice in 3-5 sentences</a:t>
            </a:r>
            <a:r>
              <a:rPr lang="en-US" dirty="0">
                <a:solidFill>
                  <a:srgbClr val="FFFF00"/>
                </a:solidFill>
              </a:rPr>
              <a:t>. (3</a:t>
            </a:r>
            <a:r>
              <a:rPr lang="en-US" sz="1600" dirty="0">
                <a:solidFill>
                  <a:srgbClr val="FFFF00"/>
                </a:solidFill>
              </a:rPr>
              <a:t> points</a:t>
            </a:r>
            <a:r>
              <a:rPr lang="en-US" dirty="0">
                <a:solidFill>
                  <a:srgbClr val="FFFF00"/>
                </a:solidFill>
              </a:rPr>
              <a:t>)</a:t>
            </a:r>
          </a:p>
          <a:p>
            <a:endParaRPr lang="en-US" dirty="0">
              <a:solidFill>
                <a:srgbClr val="FFFF00"/>
              </a:solidFill>
            </a:endParaRPr>
          </a:p>
        </p:txBody>
      </p:sp>
      <p:sp>
        <p:nvSpPr>
          <p:cNvPr id="4" name="TextBox 3"/>
          <p:cNvSpPr txBox="1"/>
          <p:nvPr/>
        </p:nvSpPr>
        <p:spPr>
          <a:xfrm>
            <a:off x="7601305" y="6294606"/>
            <a:ext cx="1331502" cy="646331"/>
          </a:xfrm>
          <a:prstGeom prst="rect">
            <a:avLst/>
          </a:prstGeom>
          <a:noFill/>
        </p:spPr>
        <p:txBody>
          <a:bodyPr wrap="none" rtlCol="0">
            <a:spAutoFit/>
          </a:bodyPr>
          <a:lstStyle/>
          <a:p>
            <a:r>
              <a:rPr lang="en-US" dirty="0">
                <a:hlinkClick r:id="rId2" action="ppaction://hlinksldjump"/>
              </a:rPr>
              <a:t>Back to Chart</a:t>
            </a:r>
            <a:endParaRPr lang="en-US" dirty="0"/>
          </a:p>
          <a:p>
            <a:endParaRPr lang="en-US" dirty="0"/>
          </a:p>
        </p:txBody>
      </p:sp>
    </p:spTree>
    <p:extLst>
      <p:ext uri="{BB962C8B-B14F-4D97-AF65-F5344CB8AC3E}">
        <p14:creationId xmlns:p14="http://schemas.microsoft.com/office/powerpoint/2010/main" val="4023899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Reflective: </a:t>
            </a:r>
            <a:r>
              <a:rPr lang="en-US" dirty="0"/>
              <a:t>Journal Entry </a:t>
            </a:r>
            <a:br>
              <a:rPr lang="en-US" dirty="0"/>
            </a:br>
            <a:r>
              <a:rPr lang="en-US" dirty="0"/>
              <a:t>Individuality and loss of Innocence</a:t>
            </a:r>
          </a:p>
        </p:txBody>
      </p:sp>
      <p:sp>
        <p:nvSpPr>
          <p:cNvPr id="3" name="Vertical Text Placeholder 2"/>
          <p:cNvSpPr>
            <a:spLocks noGrp="1"/>
          </p:cNvSpPr>
          <p:nvPr>
            <p:ph sz="quarter" idx="13"/>
          </p:nvPr>
        </p:nvSpPr>
        <p:spPr/>
        <p:txBody>
          <a:bodyPr>
            <a:normAutofit fontScale="92500"/>
          </a:bodyPr>
          <a:lstStyle/>
          <a:p>
            <a:r>
              <a:rPr lang="en-US" dirty="0">
                <a:solidFill>
                  <a:srgbClr val="FF0000"/>
                </a:solidFill>
              </a:rPr>
              <a:t>DIRECTIONS:  Write a diary entry from the perspective of a character of your choice. </a:t>
            </a:r>
          </a:p>
          <a:p>
            <a:pPr lvl="1"/>
            <a:r>
              <a:rPr lang="en-US" dirty="0"/>
              <a:t>Include and explain how the themes INDIVIDUALITY and Loss of INNOCENCE apply to your character. </a:t>
            </a:r>
            <a:r>
              <a:rPr lang="en-US" dirty="0">
                <a:solidFill>
                  <a:srgbClr val="FFFF00"/>
                </a:solidFill>
              </a:rPr>
              <a:t>(2 points)</a:t>
            </a:r>
          </a:p>
          <a:p>
            <a:pPr lvl="1"/>
            <a:r>
              <a:rPr lang="en-US" dirty="0"/>
              <a:t>Write in present tense and first person demonstrating you understand the perspective of your character. </a:t>
            </a:r>
            <a:r>
              <a:rPr lang="en-US" dirty="0">
                <a:solidFill>
                  <a:srgbClr val="FFFF00"/>
                </a:solidFill>
              </a:rPr>
              <a:t>(2 points)</a:t>
            </a:r>
          </a:p>
          <a:p>
            <a:pPr lvl="1"/>
            <a:r>
              <a:rPr lang="en-US" dirty="0"/>
              <a:t>Clearly refer to two specific events in the novel by paraphrasing it from your character’s perspective. Include enough information so the event makes sense on its own. </a:t>
            </a:r>
            <a:r>
              <a:rPr lang="en-US" dirty="0">
                <a:solidFill>
                  <a:srgbClr val="FFFF00"/>
                </a:solidFill>
              </a:rPr>
              <a:t>(4 points)</a:t>
            </a:r>
          </a:p>
          <a:p>
            <a:pPr lvl="1"/>
            <a:r>
              <a:rPr lang="en-US" dirty="0"/>
              <a:t>Include citations for the pages you paraphrase  and meet 6</a:t>
            </a:r>
            <a:r>
              <a:rPr lang="en-US" baseline="30000" dirty="0"/>
              <a:t>th</a:t>
            </a:r>
            <a:r>
              <a:rPr lang="en-US" dirty="0"/>
              <a:t> grade expectations </a:t>
            </a:r>
            <a:r>
              <a:rPr lang="en-US" dirty="0">
                <a:solidFill>
                  <a:srgbClr val="FFFF00"/>
                </a:solidFill>
              </a:rPr>
              <a:t>(2 points)</a:t>
            </a:r>
          </a:p>
          <a:p>
            <a:pPr lvl="1"/>
            <a:endParaRPr lang="en-US" dirty="0"/>
          </a:p>
          <a:p>
            <a:pPr lvl="1"/>
            <a:endParaRPr lang="en-US" dirty="0"/>
          </a:p>
          <a:p>
            <a:pPr lvl="1"/>
            <a:endParaRPr lang="en-US" dirty="0"/>
          </a:p>
          <a:p>
            <a:pPr marL="457200" lvl="1" indent="0">
              <a:buNone/>
            </a:pPr>
            <a:r>
              <a:rPr lang="en-US" dirty="0">
                <a:solidFill>
                  <a:srgbClr val="3366FF"/>
                </a:solidFill>
              </a:rPr>
              <a:t>The entry should be at least a page handwritten or a half page typed</a:t>
            </a:r>
          </a:p>
          <a:p>
            <a:pPr lvl="1"/>
            <a:endParaRPr lang="en-US" dirty="0"/>
          </a:p>
        </p:txBody>
      </p:sp>
      <p:sp>
        <p:nvSpPr>
          <p:cNvPr id="4" name="TextBox 3"/>
          <p:cNvSpPr txBox="1"/>
          <p:nvPr/>
        </p:nvSpPr>
        <p:spPr>
          <a:xfrm>
            <a:off x="7812498" y="6245092"/>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42705281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Expressive: </a:t>
            </a:r>
            <a:r>
              <a:rPr lang="en-US" dirty="0"/>
              <a:t> Sacrifice and Empathy Poem</a:t>
            </a:r>
          </a:p>
        </p:txBody>
      </p:sp>
      <p:sp>
        <p:nvSpPr>
          <p:cNvPr id="3" name="Vertical Text Placeholder 2"/>
          <p:cNvSpPr>
            <a:spLocks noGrp="1"/>
          </p:cNvSpPr>
          <p:nvPr>
            <p:ph sz="quarter" idx="13"/>
          </p:nvPr>
        </p:nvSpPr>
        <p:spPr/>
        <p:txBody>
          <a:bodyPr/>
          <a:lstStyle/>
          <a:p>
            <a:pPr marL="0" indent="0">
              <a:buNone/>
            </a:pPr>
            <a:r>
              <a:rPr lang="en-US" dirty="0">
                <a:solidFill>
                  <a:srgbClr val="FF0000"/>
                </a:solidFill>
              </a:rPr>
              <a:t>DIRECTIONS:  Write a poem about a moment in the novel when one of the characters exemplifies sacrifice or empathy. </a:t>
            </a:r>
          </a:p>
          <a:p>
            <a:pPr marL="0" indent="0">
              <a:buNone/>
            </a:pPr>
            <a:endParaRPr lang="en-US" dirty="0">
              <a:solidFill>
                <a:srgbClr val="FFFF00"/>
              </a:solidFill>
            </a:endParaRPr>
          </a:p>
          <a:p>
            <a:r>
              <a:rPr lang="en-US" dirty="0">
                <a:solidFill>
                  <a:srgbClr val="FFFFFF"/>
                </a:solidFill>
                <a:latin typeface="Arial Narrow" charset="0"/>
              </a:rPr>
              <a:t>Title your poem. </a:t>
            </a:r>
            <a:r>
              <a:rPr lang="en-US" dirty="0">
                <a:solidFill>
                  <a:srgbClr val="FFFF00"/>
                </a:solidFill>
                <a:latin typeface="Arial Narrow" charset="0"/>
              </a:rPr>
              <a:t>(1 point)</a:t>
            </a:r>
          </a:p>
          <a:p>
            <a:pPr>
              <a:buFont typeface="Wingdings" charset="2"/>
              <a:buChar char="q"/>
            </a:pPr>
            <a:r>
              <a:rPr lang="en-US" dirty="0"/>
              <a:t>Look up the definition of the word you chose (sacrifice or empathy) and write it at the top of your page along with the word. </a:t>
            </a:r>
            <a:r>
              <a:rPr lang="en-US" dirty="0">
                <a:solidFill>
                  <a:srgbClr val="FFFF00"/>
                </a:solidFill>
              </a:rPr>
              <a:t>(2</a:t>
            </a:r>
            <a:r>
              <a:rPr lang="en-US" sz="1600" dirty="0">
                <a:solidFill>
                  <a:srgbClr val="FFFF00"/>
                </a:solidFill>
              </a:rPr>
              <a:t> points</a:t>
            </a:r>
            <a:r>
              <a:rPr lang="en-US" dirty="0">
                <a:solidFill>
                  <a:srgbClr val="FFFF00"/>
                </a:solidFill>
              </a:rPr>
              <a:t>)</a:t>
            </a:r>
          </a:p>
          <a:p>
            <a:pPr>
              <a:buFont typeface="Wingdings" charset="2"/>
              <a:buChar char="q"/>
            </a:pPr>
            <a:r>
              <a:rPr lang="en-US" dirty="0"/>
              <a:t>Include 2 examples of textual evidence of when the character exemplified the trait you chose (sacrifice or empathy). </a:t>
            </a:r>
            <a:r>
              <a:rPr lang="en-US" dirty="0">
                <a:solidFill>
                  <a:srgbClr val="FFFF00"/>
                </a:solidFill>
              </a:rPr>
              <a:t>(4</a:t>
            </a:r>
            <a:r>
              <a:rPr lang="en-US" sz="1600" dirty="0">
                <a:solidFill>
                  <a:srgbClr val="FFFF00"/>
                </a:solidFill>
              </a:rPr>
              <a:t> points</a:t>
            </a:r>
            <a:r>
              <a:rPr lang="en-US" dirty="0">
                <a:solidFill>
                  <a:srgbClr val="FFFF00"/>
                </a:solidFill>
              </a:rPr>
              <a:t>)</a:t>
            </a:r>
          </a:p>
          <a:p>
            <a:pPr>
              <a:buFont typeface="Wingdings" charset="2"/>
              <a:buChar char="q"/>
            </a:pPr>
            <a:r>
              <a:rPr lang="en-US" dirty="0"/>
              <a:t>Include imagery (alliteration, hyperbole, metaphor, simile, personification) in your poem to describe the character when he or she had sacrifice or empathy. </a:t>
            </a:r>
            <a:r>
              <a:rPr lang="en-US" dirty="0">
                <a:solidFill>
                  <a:srgbClr val="FFFF00"/>
                </a:solidFill>
              </a:rPr>
              <a:t>(2</a:t>
            </a:r>
            <a:r>
              <a:rPr lang="en-US" sz="1600" dirty="0">
                <a:solidFill>
                  <a:srgbClr val="FFFF00"/>
                </a:solidFill>
              </a:rPr>
              <a:t> points</a:t>
            </a:r>
            <a:r>
              <a:rPr lang="en-US" dirty="0">
                <a:solidFill>
                  <a:srgbClr val="FFFF00"/>
                </a:solidFill>
              </a:rPr>
              <a:t>)</a:t>
            </a:r>
          </a:p>
          <a:p>
            <a:pPr>
              <a:buFont typeface="Wingdings" charset="2"/>
              <a:buChar char="q"/>
            </a:pPr>
            <a:r>
              <a:rPr lang="en-US" dirty="0"/>
              <a:t>Cite the page number of the textual evidence you included. </a:t>
            </a:r>
            <a:r>
              <a:rPr lang="en-US" dirty="0">
                <a:solidFill>
                  <a:srgbClr val="FFFF00"/>
                </a:solidFill>
              </a:rPr>
              <a:t>(1</a:t>
            </a:r>
            <a:r>
              <a:rPr lang="en-US" sz="1600" dirty="0">
                <a:solidFill>
                  <a:srgbClr val="FFFF00"/>
                </a:solidFill>
              </a:rPr>
              <a:t> point</a:t>
            </a:r>
            <a:r>
              <a:rPr lang="en-US" dirty="0">
                <a:solidFill>
                  <a:srgbClr val="FFFF00"/>
                </a:solidFill>
              </a:rPr>
              <a:t>)</a:t>
            </a:r>
          </a:p>
          <a:p>
            <a:pPr>
              <a:buFont typeface="Wingdings" charset="2"/>
              <a:buChar char="q"/>
            </a:pPr>
            <a:endParaRPr lang="en-US" dirty="0">
              <a:solidFill>
                <a:srgbClr val="FFFF00"/>
              </a:solidFill>
            </a:endParaRPr>
          </a:p>
        </p:txBody>
      </p:sp>
      <p:sp>
        <p:nvSpPr>
          <p:cNvPr id="4" name="TextBox 3"/>
          <p:cNvSpPr txBox="1"/>
          <p:nvPr/>
        </p:nvSpPr>
        <p:spPr>
          <a:xfrm>
            <a:off x="7812498" y="6228381"/>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37168507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5568"/>
            <a:ext cx="7924800" cy="649012"/>
          </a:xfrm>
        </p:spPr>
        <p:txBody>
          <a:bodyPr/>
          <a:lstStyle/>
          <a:p>
            <a:pPr algn="ctr"/>
            <a:r>
              <a:rPr lang="en-US" sz="2400" dirty="0"/>
              <a:t>STANDARDS FOR </a:t>
            </a:r>
            <a:r>
              <a:rPr lang="en-US" sz="2400" i="1" dirty="0"/>
              <a:t>THE OUTSIDERS</a:t>
            </a:r>
            <a:br>
              <a:rPr lang="en-US" sz="2400" i="1" dirty="0"/>
            </a:br>
            <a:r>
              <a:rPr lang="en-US" sz="2400" i="1" dirty="0"/>
              <a:t> </a:t>
            </a:r>
            <a:r>
              <a:rPr lang="en-US" sz="2400" dirty="0"/>
              <a:t>CHOICE BOARD PROJECT (GRAPHIC)</a:t>
            </a:r>
          </a:p>
        </p:txBody>
      </p:sp>
      <p:sp>
        <p:nvSpPr>
          <p:cNvPr id="3" name="Content Placeholder 2"/>
          <p:cNvSpPr>
            <a:spLocks noGrp="1"/>
          </p:cNvSpPr>
          <p:nvPr>
            <p:ph sz="quarter" idx="13"/>
          </p:nvPr>
        </p:nvSpPr>
        <p:spPr>
          <a:xfrm>
            <a:off x="609600" y="1071890"/>
            <a:ext cx="7924800" cy="5751444"/>
          </a:xfrm>
        </p:spPr>
        <p:txBody>
          <a:bodyPr>
            <a:normAutofit/>
          </a:bodyPr>
          <a:lstStyle/>
          <a:p>
            <a:pPr marL="0" indent="0">
              <a:buNone/>
            </a:pPr>
            <a:r>
              <a:rPr lang="en-US" sz="1200" dirty="0"/>
              <a:t>ELACC6RL1: I can cite textual evidence to support analysis of what the texts says explicitly as well as inferences drawn from the text.</a:t>
            </a:r>
          </a:p>
          <a:p>
            <a:pPr marL="0" indent="0">
              <a:buNone/>
            </a:pPr>
            <a:r>
              <a:rPr lang="en-US" sz="1200" dirty="0"/>
              <a:t>ELACC6RL2:  I can determine a theme of a text and how it is conveyed through particular details.</a:t>
            </a:r>
          </a:p>
          <a:p>
            <a:pPr marL="0" indent="0">
              <a:buNone/>
            </a:pPr>
            <a:r>
              <a:rPr lang="en-US" sz="1200" dirty="0"/>
              <a:t>ELACC6L3:  I can describe how a particular story's plot unfolds in a series of episodes as well as how the characters respond or change as the plot moves towards a resolution.</a:t>
            </a:r>
          </a:p>
          <a:p>
            <a:pPr marL="0" indent="0">
              <a:buNone/>
            </a:pPr>
            <a:r>
              <a:rPr lang="en-US" sz="1200" dirty="0"/>
              <a:t>ELACC6RL5:  I can analyze how a particular sentence, chapter, scene, or stanza fits into the overall structure of a text and contributes to the development of the theme.</a:t>
            </a:r>
          </a:p>
          <a:p>
            <a:pPr marL="0" indent="0">
              <a:buNone/>
            </a:pPr>
            <a:r>
              <a:rPr lang="en-US" sz="1200" dirty="0"/>
              <a:t>ELACC6W2a-f:  I can write informative/explanatory texts to examine a topic and convey ideas.</a:t>
            </a:r>
          </a:p>
          <a:p>
            <a:pPr marL="0" indent="0">
              <a:buNone/>
            </a:pPr>
            <a:r>
              <a:rPr lang="en-US" sz="1200" dirty="0"/>
              <a:t>ELACC6W4:  I can produce clear and coherent writing with appropriate organization and style for the task, purpose, and audience.</a:t>
            </a:r>
          </a:p>
          <a:p>
            <a:pPr marL="0" indent="0">
              <a:buNone/>
            </a:pPr>
            <a:r>
              <a:rPr lang="en-US" sz="1200" dirty="0"/>
              <a:t>ELACC6W6:  I can utilize technology to produce and publish my ideas/writing. (Digital only)</a:t>
            </a:r>
          </a:p>
          <a:p>
            <a:pPr marL="0" indent="0">
              <a:buNone/>
            </a:pPr>
            <a:r>
              <a:rPr lang="en-US" sz="1200" dirty="0"/>
              <a:t>ELACC6W9:  I can draw evidence from literary texts to support analysis and reflection.</a:t>
            </a:r>
          </a:p>
          <a:p>
            <a:pPr marL="0" indent="0">
              <a:buNone/>
            </a:pPr>
            <a:r>
              <a:rPr lang="en-US" sz="1200" dirty="0"/>
              <a:t>ELACC6L2:  I can demonstrate command of the conventions of standard English – capitalization, punctuation, and spelling</a:t>
            </a:r>
          </a:p>
        </p:txBody>
      </p:sp>
    </p:spTree>
    <p:extLst>
      <p:ext uri="{BB962C8B-B14F-4D97-AF65-F5344CB8AC3E}">
        <p14:creationId xmlns:p14="http://schemas.microsoft.com/office/powerpoint/2010/main" val="2248989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5568"/>
            <a:ext cx="7924800" cy="649012"/>
          </a:xfrm>
        </p:spPr>
        <p:txBody>
          <a:bodyPr/>
          <a:lstStyle/>
          <a:p>
            <a:pPr algn="ctr"/>
            <a:r>
              <a:rPr lang="en-US" sz="2400" dirty="0"/>
              <a:t>STANDARDS FOR </a:t>
            </a:r>
            <a:r>
              <a:rPr lang="en-US" sz="2400" i="1" dirty="0"/>
              <a:t>THE OUTSIDERS</a:t>
            </a:r>
            <a:br>
              <a:rPr lang="en-US" sz="2400" i="1" dirty="0"/>
            </a:br>
            <a:r>
              <a:rPr lang="en-US" sz="2400" i="1" dirty="0"/>
              <a:t> </a:t>
            </a:r>
            <a:r>
              <a:rPr lang="en-US" sz="2400" dirty="0"/>
              <a:t>CHOICE BOARD PROJECT (EXPRESSIVE)</a:t>
            </a:r>
          </a:p>
        </p:txBody>
      </p:sp>
      <p:sp>
        <p:nvSpPr>
          <p:cNvPr id="3" name="Content Placeholder 2"/>
          <p:cNvSpPr>
            <a:spLocks noGrp="1"/>
          </p:cNvSpPr>
          <p:nvPr>
            <p:ph sz="quarter" idx="13"/>
          </p:nvPr>
        </p:nvSpPr>
        <p:spPr>
          <a:xfrm>
            <a:off x="609600" y="768626"/>
            <a:ext cx="7924800" cy="5751444"/>
          </a:xfrm>
        </p:spPr>
        <p:txBody>
          <a:bodyPr>
            <a:normAutofit/>
          </a:bodyPr>
          <a:lstStyle/>
          <a:p>
            <a:endParaRPr lang="en-US" sz="1200" b="1" dirty="0"/>
          </a:p>
          <a:p>
            <a:pPr marL="0" indent="0">
              <a:buNone/>
            </a:pPr>
            <a:r>
              <a:rPr lang="en-US" sz="1200" b="1" dirty="0"/>
              <a:t>ELACC6L1a-e:</a:t>
            </a:r>
            <a:r>
              <a:rPr lang="en-US" sz="1200" dirty="0"/>
              <a:t> I can demonstrate command of the conventions of standard English grammar and usage when writing or speaking.</a:t>
            </a:r>
          </a:p>
          <a:p>
            <a:pPr marL="0" indent="0">
              <a:buNone/>
            </a:pPr>
            <a:r>
              <a:rPr lang="en-US" sz="1200" b="1" dirty="0"/>
              <a:t>ELACC6L2a-b: </a:t>
            </a:r>
            <a:r>
              <a:rPr lang="en-US" sz="1200" dirty="0"/>
              <a:t>I can demonstrate command of the conventions of standard English capitalization, punctuation, and spelling when writing</a:t>
            </a:r>
          </a:p>
          <a:p>
            <a:pPr marL="0" indent="0">
              <a:buNone/>
            </a:pPr>
            <a:r>
              <a:rPr lang="en-US" sz="1200" b="1" dirty="0"/>
              <a:t>ELACC6L4c: </a:t>
            </a:r>
            <a:r>
              <a:rPr lang="en-US" sz="1200" dirty="0"/>
              <a:t>I can consult reference materials (e.g. dictionaries, glossaries, thesauruses), both print and digital, to find the pronunciation of a word or determine or clarify its precise meaning or its part of speech.</a:t>
            </a:r>
          </a:p>
          <a:p>
            <a:pPr marL="0" indent="0">
              <a:buNone/>
            </a:pPr>
            <a:r>
              <a:rPr lang="en-US" sz="1200" b="1" dirty="0"/>
              <a:t>ELACC6L5a-c: </a:t>
            </a:r>
            <a:r>
              <a:rPr lang="en-US" sz="1200" dirty="0"/>
              <a:t>I can demonstrate understanding of figurative language, word relationships, and nuances in word meanings.</a:t>
            </a:r>
          </a:p>
          <a:p>
            <a:pPr marL="0" indent="0">
              <a:buNone/>
            </a:pPr>
            <a:r>
              <a:rPr lang="en-US" sz="1200" b="1" dirty="0"/>
              <a:t>ELACC6L6: </a:t>
            </a:r>
            <a:r>
              <a:rPr lang="en-US" sz="1200" dirty="0"/>
              <a:t>I can acquire and use accurately grade-appropriate general academic and domain-specific words and phrases; gather vocabulary knowledge when considering a word or phrase important to comprehension or expression.</a:t>
            </a:r>
          </a:p>
          <a:p>
            <a:pPr marL="0" indent="0">
              <a:buNone/>
            </a:pPr>
            <a:r>
              <a:rPr lang="en-US" sz="1200" b="1" dirty="0"/>
              <a:t>ELACC6W2a-f: </a:t>
            </a:r>
            <a:r>
              <a:rPr lang="en-US" sz="1200" dirty="0"/>
              <a:t>I can write informative/explanatory texts to examine a topic and convey ideas, concepts, and information through the selection, organization, and analysis of relevant content.</a:t>
            </a:r>
          </a:p>
          <a:p>
            <a:pPr marL="0" indent="0">
              <a:buNone/>
            </a:pPr>
            <a:r>
              <a:rPr lang="en-US" sz="1200" b="1" dirty="0"/>
              <a:t>ELACC6W3a-e: </a:t>
            </a:r>
            <a:r>
              <a:rPr lang="en-US" sz="1200" dirty="0"/>
              <a:t>I can write narratives to develop real or imagined experiences or events using effective technique, relevant descriptive details, and well-structured event sequences. </a:t>
            </a:r>
          </a:p>
          <a:p>
            <a:pPr marL="0" indent="0">
              <a:buNone/>
            </a:pPr>
            <a:r>
              <a:rPr lang="en-US" sz="1200" b="1" dirty="0"/>
              <a:t>ELACC6W4: </a:t>
            </a:r>
            <a:r>
              <a:rPr lang="en-US" sz="1200" dirty="0"/>
              <a:t>I can produce clear and coherent writing in which the development, organization, and style are appropriate to task, purpose, and audience. </a:t>
            </a:r>
          </a:p>
          <a:p>
            <a:pPr marL="0" indent="0">
              <a:buNone/>
            </a:pPr>
            <a:r>
              <a:rPr lang="en-US" sz="1200" b="1" dirty="0"/>
              <a:t>ELACC6W5: </a:t>
            </a:r>
            <a:r>
              <a:rPr lang="en-US" sz="1200" dirty="0"/>
              <a:t>With some guidance and support from peers and adults, I can develop and strengthen writing as needed by planning, revising, editing, rewriting, or trying a new approach.</a:t>
            </a:r>
          </a:p>
          <a:p>
            <a:pPr marL="0" indent="0">
              <a:buNone/>
            </a:pPr>
            <a:r>
              <a:rPr lang="en-US" sz="1200" b="1" dirty="0"/>
              <a:t>ELACC6W6: </a:t>
            </a:r>
            <a:r>
              <a:rPr lang="en-US" sz="1200" dirty="0"/>
              <a:t>I can use technology, including the internet, to produce and publish writing as well as to interact and collaborate with others; demonstrate sufficient command of keyboarding skills to type a minimum of three pages in a single sitting.</a:t>
            </a:r>
          </a:p>
          <a:p>
            <a:pPr marL="0" indent="0">
              <a:buNone/>
            </a:pPr>
            <a:r>
              <a:rPr lang="en-US" sz="1200" b="1" dirty="0"/>
              <a:t>ELACC6W9: </a:t>
            </a:r>
            <a:r>
              <a:rPr lang="en-US" sz="1200" dirty="0"/>
              <a:t>I can draw evidence from literary or informational texts to support analysis, reflection, and research.</a:t>
            </a:r>
          </a:p>
          <a:p>
            <a:pPr marL="0" indent="0">
              <a:buNone/>
            </a:pPr>
            <a:r>
              <a:rPr lang="en-US" sz="1200" b="1" dirty="0"/>
              <a:t>ELACC6W10: </a:t>
            </a:r>
            <a:r>
              <a:rPr lang="en-US" sz="1200" dirty="0"/>
              <a:t>I can write routinely over extended time frames (time for research, reflection, and revision) and shorter time frames (a single sitting or a day or two) for a range of discipline-specific tasks, purposes, and audiences.</a:t>
            </a:r>
          </a:p>
          <a:p>
            <a:pPr marL="0" indent="0">
              <a:buNone/>
            </a:pPr>
            <a:endParaRPr lang="en-US" sz="1200" dirty="0"/>
          </a:p>
        </p:txBody>
      </p:sp>
    </p:spTree>
    <p:extLst>
      <p:ext uri="{BB962C8B-B14F-4D97-AF65-F5344CB8AC3E}">
        <p14:creationId xmlns:p14="http://schemas.microsoft.com/office/powerpoint/2010/main" val="13229419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5568"/>
            <a:ext cx="7924800" cy="649012"/>
          </a:xfrm>
        </p:spPr>
        <p:txBody>
          <a:bodyPr/>
          <a:lstStyle/>
          <a:p>
            <a:pPr algn="ctr"/>
            <a:r>
              <a:rPr lang="en-US" sz="2400" dirty="0"/>
              <a:t>STANDARDS FOR </a:t>
            </a:r>
            <a:r>
              <a:rPr lang="en-US" sz="2400" i="1" dirty="0"/>
              <a:t>THE OUTSIDERS</a:t>
            </a:r>
            <a:br>
              <a:rPr lang="en-US" sz="2400" i="1" dirty="0"/>
            </a:br>
            <a:r>
              <a:rPr lang="en-US" sz="2400" i="1" dirty="0"/>
              <a:t> </a:t>
            </a:r>
            <a:r>
              <a:rPr lang="en-US" sz="2400" dirty="0"/>
              <a:t>CHOICE BOARD PROJECT (reflective)</a:t>
            </a:r>
          </a:p>
        </p:txBody>
      </p:sp>
      <p:sp>
        <p:nvSpPr>
          <p:cNvPr id="3" name="Content Placeholder 2"/>
          <p:cNvSpPr>
            <a:spLocks noGrp="1"/>
          </p:cNvSpPr>
          <p:nvPr>
            <p:ph sz="quarter" idx="13"/>
          </p:nvPr>
        </p:nvSpPr>
        <p:spPr>
          <a:xfrm>
            <a:off x="609600" y="768626"/>
            <a:ext cx="7924800" cy="5751444"/>
          </a:xfrm>
        </p:spPr>
        <p:txBody>
          <a:bodyPr>
            <a:normAutofit/>
          </a:bodyPr>
          <a:lstStyle/>
          <a:p>
            <a:endParaRPr lang="en-US" sz="1200" b="1" dirty="0"/>
          </a:p>
          <a:p>
            <a:pPr marL="0" indent="0">
              <a:buNone/>
            </a:pPr>
            <a:endParaRPr lang="en-US" sz="1200" dirty="0"/>
          </a:p>
        </p:txBody>
      </p:sp>
      <p:sp>
        <p:nvSpPr>
          <p:cNvPr id="4" name="TextBox 3"/>
          <p:cNvSpPr txBox="1"/>
          <p:nvPr/>
        </p:nvSpPr>
        <p:spPr>
          <a:xfrm>
            <a:off x="609600" y="1596980"/>
            <a:ext cx="8096518" cy="5632311"/>
          </a:xfrm>
          <a:prstGeom prst="rect">
            <a:avLst/>
          </a:prstGeom>
          <a:noFill/>
        </p:spPr>
        <p:txBody>
          <a:bodyPr wrap="square" rtlCol="0">
            <a:spAutoFit/>
          </a:bodyPr>
          <a:lstStyle/>
          <a:p>
            <a:r>
              <a:rPr lang="en-US" sz="1200" dirty="0"/>
              <a:t>ELACC6L2:  I can demonstrate command of the conventions of standard English – capitalization, punctuation, and spelling</a:t>
            </a:r>
          </a:p>
          <a:p>
            <a:endParaRPr lang="en-US" sz="1200" dirty="0"/>
          </a:p>
          <a:p>
            <a:r>
              <a:rPr lang="en-US" sz="1200" dirty="0"/>
              <a:t>ELACC6W1 (a-e): I can write arguments to support claims with clear reasons and relevant evidence.</a:t>
            </a:r>
          </a:p>
          <a:p>
            <a:endParaRPr lang="en-US" sz="1200" dirty="0"/>
          </a:p>
          <a:p>
            <a:r>
              <a:rPr lang="en-US" sz="1200" dirty="0"/>
              <a:t>ELACC6W4: I can produce clear and coherent writing in which the development, organization, and style are appropriate to talk, purpose, and audience.</a:t>
            </a:r>
          </a:p>
          <a:p>
            <a:endParaRPr lang="en-US" sz="1200" dirty="0"/>
          </a:p>
          <a:p>
            <a:r>
              <a:rPr lang="en-US" sz="1200" dirty="0"/>
              <a:t>ELACC6W5: I can, with some guidance and support from peers and adults, develop and strengthen writing as needed by planning, revising, editing, rewriting, or trying a new approach. </a:t>
            </a:r>
          </a:p>
          <a:p>
            <a:endParaRPr lang="en-US" sz="1200" dirty="0"/>
          </a:p>
          <a:p>
            <a:r>
              <a:rPr lang="en-US" sz="1200" dirty="0"/>
              <a:t>ELACC6W10: I can write routinely over extended time frames (time for research, reflection, and revision) and shorter time frames (a single sitting or a day or two) for a range of discipline-specific tasks, purposes, and audiences.</a:t>
            </a:r>
          </a:p>
          <a:p>
            <a:endParaRPr lang="en-US" sz="1200" dirty="0"/>
          </a:p>
          <a:p>
            <a:r>
              <a:rPr lang="en-US" sz="1200" b="1" dirty="0"/>
              <a:t>ELACC6RL2: I can d</a:t>
            </a:r>
            <a:r>
              <a:rPr lang="en-US" sz="1200" dirty="0"/>
              <a:t>etermine a theme or central idea of a text and how it is conveyed through particular details; provide a summary of the text distinct from personal opinions or judgments. 	</a:t>
            </a:r>
          </a:p>
          <a:p>
            <a:endParaRPr lang="en-US" sz="1200" dirty="0"/>
          </a:p>
          <a:p>
            <a:r>
              <a:rPr lang="en-US" sz="1200" b="1" dirty="0"/>
              <a:t>ELACC6RL3 :I can d</a:t>
            </a:r>
            <a:r>
              <a:rPr lang="en-US" sz="1200" dirty="0"/>
              <a:t>escribe how a particular story’s or drama’s plot unfolds in a series of episodes as well as how the characters respond or change as the plot moves towards a resolution. 	</a:t>
            </a:r>
          </a:p>
          <a:p>
            <a:endParaRPr lang="en-US" sz="1200" dirty="0"/>
          </a:p>
          <a:p>
            <a:r>
              <a:rPr lang="en-US" sz="1200" b="1" dirty="0"/>
              <a:t>ELACC6RL5: I can a</a:t>
            </a:r>
            <a:r>
              <a:rPr lang="en-US" sz="1200" dirty="0"/>
              <a:t>nalyze how a particular sentence, chapter, scene, or stanza fits into the overall structure of a text and contributes to the development of the theme, setting, or plot. </a:t>
            </a:r>
          </a:p>
          <a:p>
            <a:r>
              <a:rPr lang="en-US" sz="1200" dirty="0"/>
              <a:t>	</a:t>
            </a:r>
          </a:p>
          <a:p>
            <a:r>
              <a:rPr lang="en-US" sz="1200" b="1" dirty="0"/>
              <a:t>ELACC6RL6: I can e</a:t>
            </a:r>
            <a:r>
              <a:rPr lang="en-US" sz="1200" dirty="0"/>
              <a:t>xplain how an author develops the point of view of the narrator or speaker in a text. 	</a:t>
            </a:r>
          </a:p>
          <a:p>
            <a:endParaRPr lang="en-US" sz="1200" dirty="0"/>
          </a:p>
          <a:p>
            <a:endParaRPr lang="en-US" sz="1200" dirty="0"/>
          </a:p>
          <a:p>
            <a:endParaRPr lang="en-US" sz="1200" dirty="0"/>
          </a:p>
          <a:p>
            <a:endParaRPr lang="en-US" sz="1200" dirty="0"/>
          </a:p>
          <a:p>
            <a:endParaRPr lang="en-US" dirty="0"/>
          </a:p>
          <a:p>
            <a:endParaRPr lang="en-US" dirty="0"/>
          </a:p>
        </p:txBody>
      </p:sp>
    </p:spTree>
    <p:extLst>
      <p:ext uri="{BB962C8B-B14F-4D97-AF65-F5344CB8AC3E}">
        <p14:creationId xmlns:p14="http://schemas.microsoft.com/office/powerpoint/2010/main" val="893824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8882"/>
            <a:ext cx="7924800" cy="746756"/>
          </a:xfrm>
        </p:spPr>
        <p:txBody>
          <a:bodyPr/>
          <a:lstStyle/>
          <a:p>
            <a:pPr algn="ctr"/>
            <a:r>
              <a:rPr lang="en-US" sz="2400" dirty="0"/>
              <a:t>STANDARDS FOR </a:t>
            </a:r>
            <a:r>
              <a:rPr lang="en-US" sz="2400" i="1" dirty="0"/>
              <a:t>THE OUTSIDERS </a:t>
            </a:r>
            <a:br>
              <a:rPr lang="en-US" sz="2400" i="1" dirty="0"/>
            </a:br>
            <a:r>
              <a:rPr lang="en-US" sz="2400" dirty="0"/>
              <a:t>CHOICE BOARD PROJECT (MUSICAL)</a:t>
            </a:r>
          </a:p>
        </p:txBody>
      </p:sp>
      <p:sp>
        <p:nvSpPr>
          <p:cNvPr id="3" name="Content Placeholder 2"/>
          <p:cNvSpPr>
            <a:spLocks noGrp="1"/>
          </p:cNvSpPr>
          <p:nvPr>
            <p:ph sz="quarter" idx="13"/>
          </p:nvPr>
        </p:nvSpPr>
        <p:spPr>
          <a:xfrm>
            <a:off x="609600" y="1070112"/>
            <a:ext cx="7924800" cy="5516217"/>
          </a:xfrm>
        </p:spPr>
        <p:txBody>
          <a:bodyPr>
            <a:normAutofit/>
          </a:bodyPr>
          <a:lstStyle/>
          <a:p>
            <a:pPr marL="0" indent="0">
              <a:buNone/>
            </a:pPr>
            <a:r>
              <a:rPr lang="en-US" sz="1200" dirty="0"/>
              <a:t>ELACC6RL1: I can cite textual evidence to support analysis of what the texts says explicitly as well as inferences drawn from the text.</a:t>
            </a:r>
          </a:p>
          <a:p>
            <a:pPr marL="0" indent="0">
              <a:buNone/>
            </a:pPr>
            <a:r>
              <a:rPr lang="en-US" sz="1200" dirty="0"/>
              <a:t>ELACC6RL2: I can determine a theme of a text and how it is conveyed through particular details.</a:t>
            </a:r>
          </a:p>
          <a:p>
            <a:pPr marL="0" indent="0">
              <a:buNone/>
            </a:pPr>
            <a:r>
              <a:rPr lang="en-US" sz="1200" dirty="0"/>
              <a:t>ELACC6RL4:  I can determine the meaning of words and phrases as they are used in a text and analyze the impact of a specific word choice on meaning and tone.</a:t>
            </a:r>
          </a:p>
          <a:p>
            <a:pPr marL="0" indent="0">
              <a:buNone/>
            </a:pPr>
            <a:r>
              <a:rPr lang="en-US" sz="1200" dirty="0"/>
              <a:t>ELACC6RL5:  I can analyze how a particular sentence, chapter, scene, or stanza fits into the overall structure of a text and contributes to the development of the theme.</a:t>
            </a:r>
          </a:p>
          <a:p>
            <a:pPr marL="0" indent="0">
              <a:buNone/>
            </a:pPr>
            <a:r>
              <a:rPr lang="en-US" sz="1200" dirty="0"/>
              <a:t>ELACC6RL9:  I can compare and contrast texts in different forms and make connections between similar themes and topics.</a:t>
            </a:r>
          </a:p>
          <a:p>
            <a:pPr marL="0" indent="0">
              <a:buNone/>
            </a:pPr>
            <a:r>
              <a:rPr lang="en-US" sz="1200" dirty="0"/>
              <a:t>ELACC6W1:  I can support claims with clear reasons and relevant evidence.</a:t>
            </a:r>
          </a:p>
          <a:p>
            <a:pPr marL="0" indent="0">
              <a:buNone/>
            </a:pPr>
            <a:r>
              <a:rPr lang="en-US" sz="1200" dirty="0"/>
              <a:t>ELACC6W4:  I can produce clear and coherent writing with appropriate organization and style for the task, purpose, and audience.</a:t>
            </a:r>
          </a:p>
          <a:p>
            <a:pPr marL="0" indent="0">
              <a:buNone/>
            </a:pPr>
            <a:r>
              <a:rPr lang="en-US" sz="1200" dirty="0"/>
              <a:t>ELACC6W6 :  I can utilize technology to produce and publish my ideas/writing. (Digital products)</a:t>
            </a:r>
          </a:p>
          <a:p>
            <a:pPr marL="0" indent="0">
              <a:buNone/>
            </a:pPr>
            <a:r>
              <a:rPr lang="en-US" sz="1200" dirty="0"/>
              <a:t>ELACC6W8:  I can gather relevant information from multiple sources, quote, paraphrase, and draw conclusions while avoiding plagiarism.</a:t>
            </a:r>
          </a:p>
          <a:p>
            <a:pPr marL="0" indent="0">
              <a:buNone/>
            </a:pPr>
            <a:r>
              <a:rPr lang="en-US" sz="1200" dirty="0"/>
              <a:t>ELACC6W9:  I can draw evidence from literary texts to support analysis and reflection.</a:t>
            </a:r>
          </a:p>
          <a:p>
            <a:pPr marL="0" indent="0">
              <a:buNone/>
            </a:pPr>
            <a:r>
              <a:rPr lang="en-US" sz="1200" dirty="0"/>
              <a:t>ELACC6L2:  I can demonstrate command of the conventions of standard English – capitalization, punctuation, and spelling</a:t>
            </a:r>
          </a:p>
          <a:p>
            <a:pPr marL="0" indent="0">
              <a:buNone/>
            </a:pPr>
            <a:endParaRPr lang="en-US" sz="1200" dirty="0"/>
          </a:p>
        </p:txBody>
      </p:sp>
    </p:spTree>
    <p:extLst>
      <p:ext uri="{BB962C8B-B14F-4D97-AF65-F5344CB8AC3E}">
        <p14:creationId xmlns:p14="http://schemas.microsoft.com/office/powerpoint/2010/main" val="853419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STANDARDS FOR </a:t>
            </a:r>
            <a:r>
              <a:rPr lang="en-US" sz="2400" i="1" dirty="0"/>
              <a:t>THE OUTSIDERS </a:t>
            </a:r>
            <a:br>
              <a:rPr lang="en-US" sz="2400" i="1" dirty="0"/>
            </a:br>
            <a:r>
              <a:rPr lang="en-US" sz="2400" dirty="0"/>
              <a:t>CHOICE BOARD PROJECT (LOGICAL)</a:t>
            </a:r>
          </a:p>
        </p:txBody>
      </p:sp>
      <p:sp>
        <p:nvSpPr>
          <p:cNvPr id="3" name="Content Placeholder 2"/>
          <p:cNvSpPr>
            <a:spLocks noGrp="1"/>
          </p:cNvSpPr>
          <p:nvPr>
            <p:ph sz="quarter" idx="13"/>
          </p:nvPr>
        </p:nvSpPr>
        <p:spPr/>
        <p:txBody>
          <a:bodyPr>
            <a:normAutofit fontScale="70000" lnSpcReduction="20000"/>
          </a:bodyPr>
          <a:lstStyle/>
          <a:p>
            <a:pPr marL="0" indent="0">
              <a:buNone/>
            </a:pPr>
            <a:r>
              <a:rPr lang="en-US" dirty="0"/>
              <a:t>ELACC6RL1:  I can cite textual evidence to support analysis of what the texts says explicitly as well as inferences drawn from the text.</a:t>
            </a:r>
          </a:p>
          <a:p>
            <a:pPr marL="0" indent="0">
              <a:buNone/>
            </a:pPr>
            <a:r>
              <a:rPr lang="en-US" dirty="0"/>
              <a:t>ELACC6RL2:  I can determine a theme of a text and how it is conveyed through particular details.</a:t>
            </a:r>
          </a:p>
          <a:p>
            <a:pPr marL="0" indent="0">
              <a:buNone/>
            </a:pPr>
            <a:r>
              <a:rPr lang="en-US" dirty="0"/>
              <a:t>ELACCRL3:  can describe how the story’s plot unfolds in a series of episodes as well as how the characters respond or changes as the plot moves towards a resolution.</a:t>
            </a:r>
          </a:p>
          <a:p>
            <a:pPr marL="0" indent="0">
              <a:buNone/>
            </a:pPr>
            <a:r>
              <a:rPr lang="en-US" dirty="0"/>
              <a:t>ELACC6RL5:  I can analyze how a particular sentence, chapter, scene, or stanza fits into the overall structure of a text and contributes to the development of the theme.</a:t>
            </a:r>
          </a:p>
          <a:p>
            <a:pPr marL="0" indent="0">
              <a:buNone/>
            </a:pPr>
            <a:r>
              <a:rPr lang="en-US" dirty="0"/>
              <a:t>ELACC6W1a-e:  I can support claims with clear reasons and relevant evidence. </a:t>
            </a:r>
          </a:p>
          <a:p>
            <a:pPr marL="0" indent="0">
              <a:buNone/>
            </a:pPr>
            <a:r>
              <a:rPr lang="en-US" sz="1600" b="1" dirty="0"/>
              <a:t>ELACC6W2a-f: I can write informative/explanatory texts to examine a topic and convey ideas. </a:t>
            </a:r>
            <a:endParaRPr lang="en-US" dirty="0"/>
          </a:p>
          <a:p>
            <a:pPr marL="0" indent="0">
              <a:buNone/>
            </a:pPr>
            <a:r>
              <a:rPr lang="en-US" sz="1800" b="1" dirty="0"/>
              <a:t>ELACC6W3a-e: </a:t>
            </a:r>
            <a:r>
              <a:rPr lang="en-US" sz="1800" dirty="0"/>
              <a:t>I can write narratives to develop real or imagined experiences or events using effective technique, relevant descriptive details, and well-structured event sequences. </a:t>
            </a:r>
          </a:p>
          <a:p>
            <a:pPr marL="0" indent="0">
              <a:buNone/>
            </a:pPr>
            <a:r>
              <a:rPr lang="en-US" dirty="0"/>
              <a:t>ELACC6W4:  I can produce clear and coherent writing with appropriate organization and style for the task, purpose, and audience.</a:t>
            </a:r>
          </a:p>
          <a:p>
            <a:pPr marL="0" indent="0">
              <a:buNone/>
            </a:pPr>
            <a:r>
              <a:rPr lang="en-US" dirty="0"/>
              <a:t>ELACC6W6 :  I can utilize technology to produce and publish my ideas/writing. (Digital options).</a:t>
            </a:r>
          </a:p>
          <a:p>
            <a:pPr marL="0" indent="0">
              <a:buNone/>
            </a:pPr>
            <a:r>
              <a:rPr lang="en-US" dirty="0"/>
              <a:t>ELACC6W8 : I can gather relevant information from multiple sources, quote, paraphrase, and draw conclusions while avoiding plagiarism. </a:t>
            </a:r>
          </a:p>
          <a:p>
            <a:pPr marL="0" indent="0">
              <a:buNone/>
            </a:pPr>
            <a:r>
              <a:rPr lang="en-US" dirty="0"/>
              <a:t>ELACC6W9 : I can draw evidence from literary texts to support analysis and reflection.</a:t>
            </a:r>
          </a:p>
          <a:p>
            <a:pPr marL="0" indent="0">
              <a:buNone/>
            </a:pPr>
            <a:r>
              <a:rPr lang="en-US" dirty="0"/>
              <a:t>ELACC6L2 :  I can demonstrate command of the conventions of standard English – capitalization, punctuation, and spelling.</a:t>
            </a:r>
          </a:p>
          <a:p>
            <a:endParaRPr lang="en-US" dirty="0"/>
          </a:p>
        </p:txBody>
      </p:sp>
    </p:spTree>
    <p:extLst>
      <p:ext uri="{BB962C8B-B14F-4D97-AF65-F5344CB8AC3E}">
        <p14:creationId xmlns:p14="http://schemas.microsoft.com/office/powerpoint/2010/main" val="679724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Graphic: </a:t>
            </a:r>
            <a:r>
              <a:rPr lang="en-US" dirty="0">
                <a:solidFill>
                  <a:srgbClr val="00B0F0"/>
                </a:solidFill>
              </a:rPr>
              <a:t>task 1 </a:t>
            </a:r>
            <a:r>
              <a:rPr lang="en-US" dirty="0"/>
              <a:t>Chapter 1-4 </a:t>
            </a:r>
            <a:br>
              <a:rPr lang="en-US" dirty="0"/>
            </a:br>
            <a:r>
              <a:rPr lang="en-US" dirty="0"/>
              <a:t>Multiple Perspective Illustration</a:t>
            </a:r>
          </a:p>
        </p:txBody>
      </p:sp>
      <p:sp>
        <p:nvSpPr>
          <p:cNvPr id="5" name="Content Placeholder 4"/>
          <p:cNvSpPr>
            <a:spLocks noGrp="1"/>
          </p:cNvSpPr>
          <p:nvPr>
            <p:ph sz="quarter" idx="13"/>
          </p:nvPr>
        </p:nvSpPr>
        <p:spPr>
          <a:xfrm>
            <a:off x="609600" y="1600199"/>
            <a:ext cx="7924800" cy="4877873"/>
          </a:xfrm>
        </p:spPr>
        <p:txBody>
          <a:bodyPr>
            <a:normAutofit lnSpcReduction="10000"/>
          </a:bodyPr>
          <a:lstStyle/>
          <a:p>
            <a:pPr marL="0" indent="0">
              <a:buNone/>
            </a:pPr>
            <a:r>
              <a:rPr lang="en-US" dirty="0">
                <a:solidFill>
                  <a:srgbClr val="FF0000"/>
                </a:solidFill>
              </a:rPr>
              <a:t>DIRECTIONS: Create a </a:t>
            </a:r>
            <a:r>
              <a:rPr lang="en-US" b="1" u="sng" dirty="0">
                <a:solidFill>
                  <a:srgbClr val="FFFF00"/>
                </a:solidFill>
              </a:rPr>
              <a:t>visually appealing</a:t>
            </a:r>
            <a:r>
              <a:rPr lang="en-US" dirty="0">
                <a:solidFill>
                  <a:srgbClr val="FFFF00"/>
                </a:solidFill>
              </a:rPr>
              <a:t> </a:t>
            </a:r>
            <a:r>
              <a:rPr lang="en-US" dirty="0">
                <a:solidFill>
                  <a:srgbClr val="FF0000"/>
                </a:solidFill>
              </a:rPr>
              <a:t>illustration that shows contrasting perspectives of two characters from the novel. Your illustration should  be divided equally between to opposing characters from </a:t>
            </a:r>
            <a:r>
              <a:rPr lang="en-US" i="1" dirty="0">
                <a:solidFill>
                  <a:srgbClr val="FF0000"/>
                </a:solidFill>
              </a:rPr>
              <a:t>The Outsiders</a:t>
            </a:r>
            <a:r>
              <a:rPr lang="en-US" dirty="0">
                <a:solidFill>
                  <a:srgbClr val="FF0000"/>
                </a:solidFill>
              </a:rPr>
              <a:t>. A clear demonstration of their opposing perspectives should  be the focus of the illustration. </a:t>
            </a:r>
            <a:r>
              <a:rPr lang="en-US" sz="1800" dirty="0">
                <a:solidFill>
                  <a:srgbClr val="FFFF00"/>
                </a:solidFill>
              </a:rPr>
              <a:t>Quality work and presentation count!</a:t>
            </a:r>
          </a:p>
          <a:p>
            <a:pPr marL="0" indent="0">
              <a:buNone/>
            </a:pPr>
            <a:endParaRPr lang="en-US" dirty="0">
              <a:solidFill>
                <a:srgbClr val="FF0000"/>
              </a:solidFill>
            </a:endParaRPr>
          </a:p>
          <a:p>
            <a:pPr>
              <a:buFont typeface="Wingdings" charset="2"/>
              <a:buChar char="q"/>
            </a:pPr>
            <a:r>
              <a:rPr lang="en-US" dirty="0"/>
              <a:t>Title the drawing – 6</a:t>
            </a:r>
            <a:r>
              <a:rPr lang="en-US" baseline="30000" dirty="0"/>
              <a:t>th</a:t>
            </a:r>
            <a:r>
              <a:rPr lang="en-US" dirty="0"/>
              <a:t> grade expectations </a:t>
            </a:r>
            <a:r>
              <a:rPr lang="en-US" dirty="0">
                <a:solidFill>
                  <a:srgbClr val="FFFF00"/>
                </a:solidFill>
              </a:rPr>
              <a:t>(1</a:t>
            </a:r>
            <a:r>
              <a:rPr lang="en-US" sz="1800" dirty="0">
                <a:solidFill>
                  <a:srgbClr val="FFFF00"/>
                </a:solidFill>
              </a:rPr>
              <a:t> point</a:t>
            </a:r>
            <a:r>
              <a:rPr lang="en-US" dirty="0">
                <a:solidFill>
                  <a:srgbClr val="FFFF00"/>
                </a:solidFill>
              </a:rPr>
              <a:t>)</a:t>
            </a:r>
          </a:p>
          <a:p>
            <a:pPr>
              <a:buFont typeface="Wingdings" charset="2"/>
              <a:buChar char="q"/>
            </a:pPr>
            <a:r>
              <a:rPr lang="en-US" dirty="0"/>
              <a:t>Illustration clearly demonstrates two </a:t>
            </a:r>
            <a:r>
              <a:rPr lang="en-US" u="sng" dirty="0"/>
              <a:t>opposing</a:t>
            </a:r>
            <a:r>
              <a:rPr lang="en-US" dirty="0"/>
              <a:t> perspectives. </a:t>
            </a:r>
            <a:r>
              <a:rPr lang="en-US" dirty="0">
                <a:solidFill>
                  <a:srgbClr val="FFFF00"/>
                </a:solidFill>
              </a:rPr>
              <a:t>(2</a:t>
            </a:r>
            <a:r>
              <a:rPr lang="en-US" sz="1800" dirty="0">
                <a:solidFill>
                  <a:srgbClr val="FFFF00"/>
                </a:solidFill>
              </a:rPr>
              <a:t> points</a:t>
            </a:r>
            <a:r>
              <a:rPr lang="en-US" dirty="0">
                <a:solidFill>
                  <a:srgbClr val="FFFF00"/>
                </a:solidFill>
              </a:rPr>
              <a:t>)</a:t>
            </a:r>
          </a:p>
          <a:p>
            <a:pPr>
              <a:buFont typeface="Wingdings" charset="2"/>
              <a:buChar char="q"/>
            </a:pPr>
            <a:r>
              <a:rPr lang="en-US" dirty="0"/>
              <a:t>Illustrations must be colored and demonstrate an effort to depict the theme: Multiple Perspectives </a:t>
            </a:r>
            <a:r>
              <a:rPr lang="en-US" dirty="0">
                <a:solidFill>
                  <a:srgbClr val="FFFF00"/>
                </a:solidFill>
              </a:rPr>
              <a:t>(2</a:t>
            </a:r>
            <a:r>
              <a:rPr lang="en-US" sz="1800" dirty="0">
                <a:solidFill>
                  <a:srgbClr val="FFFF00"/>
                </a:solidFill>
              </a:rPr>
              <a:t> points</a:t>
            </a:r>
            <a:r>
              <a:rPr lang="en-US" dirty="0">
                <a:solidFill>
                  <a:srgbClr val="FFFF00"/>
                </a:solidFill>
              </a:rPr>
              <a:t>)</a:t>
            </a:r>
          </a:p>
          <a:p>
            <a:pPr>
              <a:buFont typeface="Wingdings" charset="2"/>
              <a:buChar char="q"/>
            </a:pPr>
            <a:r>
              <a:rPr lang="en-US" dirty="0"/>
              <a:t>Caption the drawing with MEANINGFUL quotes that illustrate contrasting perspectives from the reading that connects to this dual perspective. </a:t>
            </a:r>
            <a:r>
              <a:rPr lang="en-US" dirty="0">
                <a:solidFill>
                  <a:srgbClr val="FFFF00"/>
                </a:solidFill>
              </a:rPr>
              <a:t>(4</a:t>
            </a:r>
            <a:r>
              <a:rPr lang="en-US" sz="1800" dirty="0">
                <a:solidFill>
                  <a:srgbClr val="FFFF00"/>
                </a:solidFill>
              </a:rPr>
              <a:t> points</a:t>
            </a:r>
            <a:r>
              <a:rPr lang="en-US" dirty="0">
                <a:solidFill>
                  <a:srgbClr val="FFFF00"/>
                </a:solidFill>
              </a:rPr>
              <a:t>)</a:t>
            </a:r>
          </a:p>
          <a:p>
            <a:pPr>
              <a:buFont typeface="Wingdings" charset="2"/>
              <a:buChar char="q"/>
            </a:pPr>
            <a:r>
              <a:rPr lang="en-US" dirty="0"/>
              <a:t>Cite your quotes </a:t>
            </a:r>
            <a:r>
              <a:rPr lang="en-US" dirty="0">
                <a:solidFill>
                  <a:srgbClr val="FFFF00"/>
                </a:solidFill>
              </a:rPr>
              <a:t>(1</a:t>
            </a:r>
            <a:r>
              <a:rPr lang="en-US" sz="1800" dirty="0">
                <a:solidFill>
                  <a:srgbClr val="FFFF00"/>
                </a:solidFill>
              </a:rPr>
              <a:t> point</a:t>
            </a:r>
            <a:r>
              <a:rPr lang="en-US" dirty="0">
                <a:solidFill>
                  <a:srgbClr val="FFFF00"/>
                </a:solidFill>
              </a:rPr>
              <a:t>)</a:t>
            </a:r>
          </a:p>
          <a:p>
            <a:pPr lvl="1"/>
            <a:endParaRPr lang="en-US" dirty="0"/>
          </a:p>
          <a:p>
            <a:pPr marL="457200" lvl="1" indent="0">
              <a:buNone/>
            </a:pPr>
            <a:r>
              <a:rPr lang="en-US" sz="1800" dirty="0">
                <a:solidFill>
                  <a:srgbClr val="00B0F0"/>
                </a:solidFill>
              </a:rPr>
              <a:t>Clean white copy paper or other sketch paper – No line or grid paper allowed</a:t>
            </a:r>
          </a:p>
          <a:p>
            <a:pPr marL="457200" lvl="1" indent="0">
              <a:buNone/>
            </a:pPr>
            <a:endParaRPr lang="en-US" dirty="0"/>
          </a:p>
          <a:p>
            <a:endParaRPr lang="en-US" dirty="0"/>
          </a:p>
        </p:txBody>
      </p:sp>
      <p:sp>
        <p:nvSpPr>
          <p:cNvPr id="4" name="TextBox 3"/>
          <p:cNvSpPr txBox="1"/>
          <p:nvPr/>
        </p:nvSpPr>
        <p:spPr>
          <a:xfrm>
            <a:off x="7812498" y="6261804"/>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1096784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Expressive:</a:t>
            </a:r>
            <a:r>
              <a:rPr lang="en-US" dirty="0">
                <a:solidFill>
                  <a:srgbClr val="FF0000"/>
                </a:solidFill>
              </a:rPr>
              <a:t> </a:t>
            </a:r>
            <a:r>
              <a:rPr lang="en-US" dirty="0">
                <a:solidFill>
                  <a:srgbClr val="00B0F0"/>
                </a:solidFill>
              </a:rPr>
              <a:t>task 1 </a:t>
            </a:r>
            <a:r>
              <a:rPr lang="en-US" dirty="0"/>
              <a:t>Chapter 1-4 </a:t>
            </a:r>
            <a:br>
              <a:rPr lang="en-US" dirty="0"/>
            </a:br>
            <a:r>
              <a:rPr lang="en-US" dirty="0"/>
              <a:t>Character Connection Poem</a:t>
            </a:r>
          </a:p>
        </p:txBody>
      </p:sp>
      <p:sp>
        <p:nvSpPr>
          <p:cNvPr id="5" name="Content Placeholder 4"/>
          <p:cNvSpPr>
            <a:spLocks noGrp="1"/>
          </p:cNvSpPr>
          <p:nvPr>
            <p:ph sz="quarter" idx="13"/>
          </p:nvPr>
        </p:nvSpPr>
        <p:spPr>
          <a:xfrm>
            <a:off x="609600" y="1448553"/>
            <a:ext cx="7924800" cy="4114800"/>
          </a:xfrm>
        </p:spPr>
        <p:txBody>
          <a:bodyPr>
            <a:normAutofit/>
          </a:bodyPr>
          <a:lstStyle/>
          <a:p>
            <a:pPr marL="0" indent="0">
              <a:buNone/>
            </a:pPr>
            <a:r>
              <a:rPr lang="en-US" dirty="0">
                <a:solidFill>
                  <a:srgbClr val="FF0000"/>
                </a:solidFill>
              </a:rPr>
              <a:t>DIRECTIONS: Write a poem about your connection with one of the characters in the novel. You may write about someone who is a lot like you, or you may write about a character who is your total opposite.</a:t>
            </a:r>
          </a:p>
          <a:p>
            <a:r>
              <a:rPr lang="en-US" dirty="0"/>
              <a:t>Title your poem. </a:t>
            </a:r>
            <a:r>
              <a:rPr lang="en-US" dirty="0">
                <a:solidFill>
                  <a:srgbClr val="FFFF00"/>
                </a:solidFill>
              </a:rPr>
              <a:t>(1</a:t>
            </a:r>
            <a:r>
              <a:rPr lang="en-US" sz="1800" dirty="0">
                <a:solidFill>
                  <a:srgbClr val="FFFF00"/>
                </a:solidFill>
              </a:rPr>
              <a:t> point</a:t>
            </a:r>
            <a:r>
              <a:rPr lang="en-US" dirty="0">
                <a:solidFill>
                  <a:srgbClr val="FFFF00"/>
                </a:solidFill>
              </a:rPr>
              <a:t>)</a:t>
            </a:r>
            <a:endParaRPr lang="en-US" dirty="0"/>
          </a:p>
          <a:p>
            <a:r>
              <a:rPr lang="en-US" dirty="0"/>
              <a:t>Include at least 3 traits that you and the character both share, or three traits that make you opposites. </a:t>
            </a:r>
            <a:r>
              <a:rPr lang="en-US" dirty="0">
                <a:solidFill>
                  <a:srgbClr val="FFFF00"/>
                </a:solidFill>
              </a:rPr>
              <a:t>(3 </a:t>
            </a:r>
            <a:r>
              <a:rPr lang="en-US" sz="1800" dirty="0">
                <a:solidFill>
                  <a:srgbClr val="FFFF00"/>
                </a:solidFill>
              </a:rPr>
              <a:t>points</a:t>
            </a:r>
            <a:r>
              <a:rPr lang="en-US" dirty="0">
                <a:solidFill>
                  <a:srgbClr val="FFFF00"/>
                </a:solidFill>
              </a:rPr>
              <a:t>)</a:t>
            </a:r>
            <a:r>
              <a:rPr lang="en-US" dirty="0"/>
              <a:t> </a:t>
            </a:r>
          </a:p>
          <a:p>
            <a:r>
              <a:rPr lang="en-US" dirty="0"/>
              <a:t>Use 2 types of figurative language (alliteration, metaphor, simile, hyperbole, or personification) in your poem to describe your connection. </a:t>
            </a:r>
            <a:r>
              <a:rPr lang="en-US" dirty="0">
                <a:solidFill>
                  <a:srgbClr val="FFFF00"/>
                </a:solidFill>
              </a:rPr>
              <a:t>(4</a:t>
            </a:r>
            <a:r>
              <a:rPr lang="en-US" sz="1800" dirty="0">
                <a:solidFill>
                  <a:srgbClr val="FFFF00"/>
                </a:solidFill>
              </a:rPr>
              <a:t> points</a:t>
            </a:r>
            <a:r>
              <a:rPr lang="en-US" dirty="0">
                <a:solidFill>
                  <a:srgbClr val="FFFF00"/>
                </a:solidFill>
              </a:rPr>
              <a:t>)</a:t>
            </a:r>
          </a:p>
          <a:p>
            <a:r>
              <a:rPr lang="en-US" dirty="0"/>
              <a:t>Cite the textual evidence of your chosen character’s traits at the end of the poem. This will be the page number where you read about that character’s traits. </a:t>
            </a:r>
            <a:r>
              <a:rPr lang="en-US" dirty="0">
                <a:solidFill>
                  <a:srgbClr val="FFFF00"/>
                </a:solidFill>
              </a:rPr>
              <a:t>(2</a:t>
            </a:r>
            <a:r>
              <a:rPr lang="en-US" sz="1800" dirty="0">
                <a:solidFill>
                  <a:srgbClr val="FFFF00"/>
                </a:solidFill>
              </a:rPr>
              <a:t> points</a:t>
            </a:r>
            <a:r>
              <a:rPr lang="en-US" dirty="0">
                <a:solidFill>
                  <a:srgbClr val="FFFF00"/>
                </a:solidFill>
              </a:rPr>
              <a:t>)</a:t>
            </a:r>
          </a:p>
          <a:p>
            <a:pPr marL="0" indent="0">
              <a:buNone/>
            </a:pPr>
            <a:endParaRPr lang="en-US" dirty="0"/>
          </a:p>
        </p:txBody>
      </p:sp>
      <p:sp>
        <p:nvSpPr>
          <p:cNvPr id="4" name="TextBox 3"/>
          <p:cNvSpPr txBox="1"/>
          <p:nvPr/>
        </p:nvSpPr>
        <p:spPr>
          <a:xfrm>
            <a:off x="7668141" y="6211669"/>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377443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FF00"/>
                </a:solidFill>
              </a:rPr>
              <a:t>Reflective: </a:t>
            </a:r>
            <a:r>
              <a:rPr lang="en-US" dirty="0">
                <a:solidFill>
                  <a:srgbClr val="00B0F0"/>
                </a:solidFill>
              </a:rPr>
              <a:t>task 1 </a:t>
            </a:r>
            <a:r>
              <a:rPr lang="en-US" dirty="0"/>
              <a:t>Chapter 1-2 </a:t>
            </a:r>
            <a:br>
              <a:rPr lang="en-US" dirty="0"/>
            </a:br>
            <a:r>
              <a:rPr lang="en-US" dirty="0"/>
              <a:t>Character Connection Short Essay</a:t>
            </a:r>
          </a:p>
        </p:txBody>
      </p:sp>
      <p:sp>
        <p:nvSpPr>
          <p:cNvPr id="5" name="Content Placeholder 4"/>
          <p:cNvSpPr>
            <a:spLocks noGrp="1"/>
          </p:cNvSpPr>
          <p:nvPr>
            <p:ph sz="quarter" idx="13"/>
          </p:nvPr>
        </p:nvSpPr>
        <p:spPr>
          <a:xfrm>
            <a:off x="600122" y="1600200"/>
            <a:ext cx="7924800" cy="4114800"/>
          </a:xfrm>
        </p:spPr>
        <p:txBody>
          <a:bodyPr>
            <a:normAutofit/>
          </a:bodyPr>
          <a:lstStyle/>
          <a:p>
            <a:pPr marL="0" indent="0">
              <a:buNone/>
            </a:pPr>
            <a:r>
              <a:rPr lang="en-US" dirty="0">
                <a:solidFill>
                  <a:srgbClr val="FF0000"/>
                </a:solidFill>
              </a:rPr>
              <a:t>DIRECTIONS:  Write a short essay response (3-5 paragraphs) about your connection with one of the characters in the novel. Which one of the characters in the novel do you connect with most, or which character do you feel is your exact opposite? Why?</a:t>
            </a:r>
          </a:p>
          <a:p>
            <a:pPr marL="0" indent="0">
              <a:buNone/>
            </a:pPr>
            <a:endParaRPr lang="en-US" dirty="0">
              <a:solidFill>
                <a:srgbClr val="FF0000"/>
              </a:solidFill>
            </a:endParaRPr>
          </a:p>
          <a:p>
            <a:pPr marL="342900" lvl="1" indent="-342900"/>
            <a:r>
              <a:rPr lang="en-US" dirty="0"/>
              <a:t>Provide a title that fits your essay - Essay meets 6</a:t>
            </a:r>
            <a:r>
              <a:rPr lang="en-US" baseline="30000" dirty="0"/>
              <a:t>th</a:t>
            </a:r>
            <a:r>
              <a:rPr lang="en-US" dirty="0"/>
              <a:t> grade expectations </a:t>
            </a:r>
            <a:r>
              <a:rPr lang="en-US" dirty="0">
                <a:solidFill>
                  <a:srgbClr val="FFFF00"/>
                </a:solidFill>
              </a:rPr>
              <a:t>(1</a:t>
            </a:r>
            <a:r>
              <a:rPr lang="en-US" sz="1800" dirty="0">
                <a:solidFill>
                  <a:srgbClr val="FFFF00"/>
                </a:solidFill>
              </a:rPr>
              <a:t> point )</a:t>
            </a:r>
            <a:endParaRPr lang="en-US" dirty="0"/>
          </a:p>
          <a:p>
            <a:pPr marL="342900" lvl="1" indent="-342900">
              <a:buFont typeface="Wingdings" charset="2"/>
              <a:buChar char="q"/>
            </a:pPr>
            <a:r>
              <a:rPr lang="en-US" dirty="0"/>
              <a:t>Write an overall claim to lead into your essay that includes the title and author of novel, your name, the character’s name, whether you’re alike or different, and two                 traits </a:t>
            </a:r>
            <a:r>
              <a:rPr lang="en-US" dirty="0">
                <a:solidFill>
                  <a:srgbClr val="FFFF00"/>
                </a:solidFill>
              </a:rPr>
              <a:t>(3 points – introductory paragraph)</a:t>
            </a:r>
          </a:p>
          <a:p>
            <a:pPr marL="0" indent="0">
              <a:buNone/>
            </a:pPr>
            <a:r>
              <a:rPr lang="en-US" dirty="0">
                <a:solidFill>
                  <a:srgbClr val="FFFF00"/>
                </a:solidFill>
              </a:rPr>
              <a:t>Write a minimum of two well-constructed body paragraphs that each include the following: </a:t>
            </a:r>
          </a:p>
          <a:p>
            <a:pPr lvl="2">
              <a:buFont typeface="Wingdings" charset="2"/>
              <a:buChar char="q"/>
            </a:pPr>
            <a:r>
              <a:rPr lang="en-US" dirty="0"/>
              <a:t>A clear claim </a:t>
            </a:r>
            <a:r>
              <a:rPr lang="en-US" dirty="0">
                <a:solidFill>
                  <a:srgbClr val="FFFF00"/>
                </a:solidFill>
              </a:rPr>
              <a:t>(1</a:t>
            </a:r>
            <a:r>
              <a:rPr lang="en-US" sz="1600" dirty="0">
                <a:solidFill>
                  <a:srgbClr val="FFFF00"/>
                </a:solidFill>
              </a:rPr>
              <a:t> point for main idea/claim in each paragraph – 2 points</a:t>
            </a:r>
            <a:r>
              <a:rPr lang="en-US" dirty="0">
                <a:solidFill>
                  <a:srgbClr val="FFFF00"/>
                </a:solidFill>
              </a:rPr>
              <a:t>)</a:t>
            </a:r>
            <a:endParaRPr lang="en-US" dirty="0"/>
          </a:p>
          <a:p>
            <a:pPr lvl="2">
              <a:buFont typeface="Wingdings" charset="2"/>
              <a:buChar char="q"/>
            </a:pPr>
            <a:r>
              <a:rPr lang="en-US" dirty="0"/>
              <a:t>Evidence and reasoning/explanation for your likenesses or differences </a:t>
            </a:r>
            <a:r>
              <a:rPr lang="en-US" dirty="0">
                <a:solidFill>
                  <a:srgbClr val="FFFF00"/>
                </a:solidFill>
              </a:rPr>
              <a:t>(2</a:t>
            </a:r>
            <a:r>
              <a:rPr lang="en-US" sz="1600" dirty="0">
                <a:solidFill>
                  <a:srgbClr val="FFFF00"/>
                </a:solidFill>
              </a:rPr>
              <a:t> points each paragraph – 4 points</a:t>
            </a:r>
            <a:r>
              <a:rPr lang="en-US" dirty="0">
                <a:solidFill>
                  <a:srgbClr val="FFFF00"/>
                </a:solidFill>
              </a:rPr>
              <a:t>)</a:t>
            </a:r>
          </a:p>
          <a:p>
            <a:pPr marL="342900" lvl="1" indent="-342900">
              <a:buFont typeface="Wingdings" charset="2"/>
              <a:buChar char="q"/>
            </a:pPr>
            <a:endParaRPr lang="en-US" dirty="0">
              <a:solidFill>
                <a:srgbClr val="FFFF00"/>
              </a:solidFill>
            </a:endParaRPr>
          </a:p>
        </p:txBody>
      </p:sp>
      <p:sp>
        <p:nvSpPr>
          <p:cNvPr id="4" name="TextBox 3"/>
          <p:cNvSpPr txBox="1"/>
          <p:nvPr/>
        </p:nvSpPr>
        <p:spPr>
          <a:xfrm>
            <a:off x="7868649" y="6211669"/>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1119213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sz="quarter" idx="13"/>
          </p:nvPr>
        </p:nvSpPr>
        <p:spPr>
          <a:xfrm>
            <a:off x="205431" y="2247900"/>
            <a:ext cx="8718436" cy="3658254"/>
          </a:xfrm>
        </p:spPr>
        <p:txBody>
          <a:bodyPr>
            <a:normAutofit/>
          </a:bodyPr>
          <a:lstStyle/>
          <a:p>
            <a:pPr marL="0" indent="0">
              <a:buNone/>
            </a:pPr>
            <a:endParaRPr lang="en-US" dirty="0"/>
          </a:p>
          <a:p>
            <a:pPr>
              <a:buFont typeface="Wingdings" charset="2"/>
              <a:buChar char="q"/>
            </a:pPr>
            <a:r>
              <a:rPr lang="en-US" dirty="0"/>
              <a:t>Has a title/character’s name is in the center and </a:t>
            </a:r>
          </a:p>
          <a:p>
            <a:pPr marL="0" indent="0">
              <a:buNone/>
            </a:pPr>
            <a:r>
              <a:rPr lang="en-US" dirty="0"/>
              <a:t>	meets 6</a:t>
            </a:r>
            <a:r>
              <a:rPr lang="en-US" baseline="30000" dirty="0"/>
              <a:t>th</a:t>
            </a:r>
            <a:r>
              <a:rPr lang="en-US" dirty="0"/>
              <a:t> graded expectations. </a:t>
            </a:r>
            <a:r>
              <a:rPr lang="en-US" dirty="0">
                <a:solidFill>
                  <a:srgbClr val="FFFF00"/>
                </a:solidFill>
              </a:rPr>
              <a:t>(1</a:t>
            </a:r>
            <a:r>
              <a:rPr lang="en-US" sz="1800" dirty="0">
                <a:solidFill>
                  <a:srgbClr val="FFFF00"/>
                </a:solidFill>
              </a:rPr>
              <a:t> point</a:t>
            </a:r>
            <a:r>
              <a:rPr lang="en-US" dirty="0">
                <a:solidFill>
                  <a:srgbClr val="FFFF00"/>
                </a:solidFill>
              </a:rPr>
              <a:t>)</a:t>
            </a:r>
          </a:p>
          <a:p>
            <a:pPr>
              <a:buFont typeface="Wingdings" charset="2"/>
              <a:buChar char="q"/>
            </a:pPr>
            <a:r>
              <a:rPr lang="en-US" dirty="0"/>
              <a:t>Includes illustrations, symbols, and color. </a:t>
            </a:r>
            <a:r>
              <a:rPr lang="en-US" dirty="0">
                <a:solidFill>
                  <a:srgbClr val="FFFF00"/>
                </a:solidFill>
              </a:rPr>
              <a:t>(2</a:t>
            </a:r>
            <a:r>
              <a:rPr lang="en-US" sz="1800" dirty="0">
                <a:solidFill>
                  <a:srgbClr val="FFFF00"/>
                </a:solidFill>
              </a:rPr>
              <a:t> points</a:t>
            </a:r>
            <a:r>
              <a:rPr lang="en-US" dirty="0">
                <a:solidFill>
                  <a:srgbClr val="FFFF00"/>
                </a:solidFill>
              </a:rPr>
              <a:t>)</a:t>
            </a:r>
          </a:p>
          <a:p>
            <a:pPr>
              <a:buFont typeface="Wingdings" charset="2"/>
              <a:buChar char="q"/>
            </a:pPr>
            <a:r>
              <a:rPr lang="en-US" dirty="0"/>
              <a:t>Includes at least 4 elements. </a:t>
            </a:r>
            <a:r>
              <a:rPr lang="en-US" dirty="0">
                <a:solidFill>
                  <a:srgbClr val="FFFF00"/>
                </a:solidFill>
              </a:rPr>
              <a:t>(2</a:t>
            </a:r>
            <a:r>
              <a:rPr lang="en-US" sz="1800" dirty="0">
                <a:solidFill>
                  <a:srgbClr val="FFFF00"/>
                </a:solidFill>
              </a:rPr>
              <a:t> points</a:t>
            </a:r>
            <a:r>
              <a:rPr lang="en-US" dirty="0">
                <a:solidFill>
                  <a:srgbClr val="FFFF00"/>
                </a:solidFill>
              </a:rPr>
              <a:t>)</a:t>
            </a:r>
          </a:p>
          <a:p>
            <a:pPr>
              <a:buFont typeface="Wingdings" charset="2"/>
              <a:buChar char="q"/>
            </a:pPr>
            <a:r>
              <a:rPr lang="en-US" dirty="0"/>
              <a:t>Each element should be supported with relevant textual evidence with citation. </a:t>
            </a:r>
            <a:r>
              <a:rPr lang="en-US" dirty="0">
                <a:solidFill>
                  <a:srgbClr val="FFFF00"/>
                </a:solidFill>
              </a:rPr>
              <a:t>(4</a:t>
            </a:r>
            <a:r>
              <a:rPr lang="en-US" sz="1800" dirty="0">
                <a:solidFill>
                  <a:srgbClr val="FFFF00"/>
                </a:solidFill>
              </a:rPr>
              <a:t> points</a:t>
            </a:r>
            <a:r>
              <a:rPr lang="en-US" dirty="0">
                <a:solidFill>
                  <a:srgbClr val="FFFF00"/>
                </a:solidFill>
              </a:rPr>
              <a:t>)</a:t>
            </a:r>
          </a:p>
          <a:p>
            <a:pPr>
              <a:buFont typeface="Wingdings" charset="2"/>
              <a:buChar char="q"/>
            </a:pPr>
            <a:r>
              <a:rPr lang="en-US" dirty="0"/>
              <a:t>Your mind map truly shows who your character is and what is important to him/her. </a:t>
            </a:r>
            <a:r>
              <a:rPr lang="en-US" dirty="0">
                <a:solidFill>
                  <a:srgbClr val="FFFF00"/>
                </a:solidFill>
              </a:rPr>
              <a:t>(1 point)</a:t>
            </a:r>
          </a:p>
          <a:p>
            <a:pPr marL="0" indent="0">
              <a:buNone/>
            </a:pPr>
            <a:endParaRPr lang="en-US" dirty="0"/>
          </a:p>
        </p:txBody>
      </p:sp>
      <p:sp>
        <p:nvSpPr>
          <p:cNvPr id="2" name="Title 1"/>
          <p:cNvSpPr>
            <a:spLocks noGrp="1"/>
          </p:cNvSpPr>
          <p:nvPr>
            <p:ph type="title"/>
          </p:nvPr>
        </p:nvSpPr>
        <p:spPr>
          <a:xfrm>
            <a:off x="298564" y="209268"/>
            <a:ext cx="8625303" cy="1143000"/>
          </a:xfrm>
        </p:spPr>
        <p:txBody>
          <a:bodyPr/>
          <a:lstStyle/>
          <a:p>
            <a:pPr algn="ctr"/>
            <a:r>
              <a:rPr lang="en-US" dirty="0">
                <a:solidFill>
                  <a:srgbClr val="FFFF00"/>
                </a:solidFill>
              </a:rPr>
              <a:t>LOGICAL: </a:t>
            </a:r>
            <a:r>
              <a:rPr lang="en-US" dirty="0">
                <a:solidFill>
                  <a:srgbClr val="00B0F0"/>
                </a:solidFill>
              </a:rPr>
              <a:t>task 1 </a:t>
            </a:r>
            <a:r>
              <a:rPr lang="en-US" dirty="0"/>
              <a:t>Chapter 1-4 </a:t>
            </a:r>
            <a:br>
              <a:rPr lang="en-US" dirty="0"/>
            </a:br>
            <a:r>
              <a:rPr lang="en-US" dirty="0"/>
              <a:t>Character Connection Identity mind Map</a:t>
            </a:r>
          </a:p>
        </p:txBody>
      </p:sp>
      <p:sp>
        <p:nvSpPr>
          <p:cNvPr id="5" name="TextBox 4"/>
          <p:cNvSpPr txBox="1"/>
          <p:nvPr/>
        </p:nvSpPr>
        <p:spPr>
          <a:xfrm>
            <a:off x="7592365" y="6244665"/>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
        <p:nvSpPr>
          <p:cNvPr id="4" name="TextBox 3"/>
          <p:cNvSpPr txBox="1"/>
          <p:nvPr/>
        </p:nvSpPr>
        <p:spPr>
          <a:xfrm>
            <a:off x="298564" y="1417638"/>
            <a:ext cx="8398933" cy="1077218"/>
          </a:xfrm>
          <a:prstGeom prst="rect">
            <a:avLst/>
          </a:prstGeom>
          <a:noFill/>
        </p:spPr>
        <p:txBody>
          <a:bodyPr wrap="square" rtlCol="0">
            <a:spAutoFit/>
          </a:bodyPr>
          <a:lstStyle/>
          <a:p>
            <a:r>
              <a:rPr lang="en-US" sz="1600" dirty="0">
                <a:solidFill>
                  <a:srgbClr val="FF0000"/>
                </a:solidFill>
              </a:rPr>
              <a:t>DIRECTIONS- Create a visually appealing character map for a character from The Outsiders. Choose a character from </a:t>
            </a:r>
            <a:r>
              <a:rPr lang="en-US" sz="1600" i="1" dirty="0">
                <a:solidFill>
                  <a:srgbClr val="FF0000"/>
                </a:solidFill>
              </a:rPr>
              <a:t>The Outsiders</a:t>
            </a:r>
            <a:r>
              <a:rPr lang="en-US" sz="1600" dirty="0">
                <a:solidFill>
                  <a:srgbClr val="FF0000"/>
                </a:solidFill>
              </a:rPr>
              <a:t> and write his or her name in the center of this paper.</a:t>
            </a:r>
          </a:p>
          <a:p>
            <a:r>
              <a:rPr lang="en-US" sz="1600" dirty="0">
                <a:solidFill>
                  <a:srgbClr val="FF0000"/>
                </a:solidFill>
              </a:rPr>
              <a:t>Starting from the name and working your way out, write words, phrases, </a:t>
            </a:r>
          </a:p>
          <a:p>
            <a:r>
              <a:rPr lang="en-US" sz="1600" dirty="0">
                <a:solidFill>
                  <a:srgbClr val="FF0000"/>
                </a:solidFill>
              </a:rPr>
              <a:t>and anything else that defines the character and his or her identity. </a:t>
            </a:r>
          </a:p>
        </p:txBody>
      </p:sp>
      <p:sp>
        <p:nvSpPr>
          <p:cNvPr id="7" name="TextBox 6"/>
          <p:cNvSpPr txBox="1"/>
          <p:nvPr/>
        </p:nvSpPr>
        <p:spPr>
          <a:xfrm>
            <a:off x="205431" y="5371434"/>
            <a:ext cx="9143999" cy="1354217"/>
          </a:xfrm>
          <a:prstGeom prst="rect">
            <a:avLst/>
          </a:prstGeom>
          <a:solidFill>
            <a:srgbClr val="FFFF00"/>
          </a:solidFill>
        </p:spPr>
        <p:txBody>
          <a:bodyPr wrap="square" rtlCol="0">
            <a:spAutoFit/>
          </a:bodyPr>
          <a:lstStyle/>
          <a:p>
            <a:r>
              <a:rPr lang="en-US" sz="1600" i="1" dirty="0">
                <a:solidFill>
                  <a:schemeClr val="bg1"/>
                </a:solidFill>
              </a:rPr>
              <a:t>Get creative! Remember that identity can include the character’s </a:t>
            </a:r>
            <a:r>
              <a:rPr lang="en-US" sz="1600" b="1" i="1" dirty="0">
                <a:solidFill>
                  <a:schemeClr val="bg1"/>
                </a:solidFill>
              </a:rPr>
              <a:t>activities, traits, family, friends, groups, beliefs, and dress/style</a:t>
            </a:r>
            <a:r>
              <a:rPr lang="en-US" sz="1600" i="1" dirty="0">
                <a:solidFill>
                  <a:schemeClr val="bg1"/>
                </a:solidFill>
              </a:rPr>
              <a:t>. Use the example above as a guide. Google “mind map” or check out this site for ideas: </a:t>
            </a:r>
            <a:r>
              <a:rPr lang="en-US" sz="1600" i="1" dirty="0">
                <a:solidFill>
                  <a:schemeClr val="bg1"/>
                </a:solidFill>
                <a:hlinkClick r:id="rId4"/>
              </a:rPr>
              <a:t>http://www.thecreativitycore.com/art-gallery.html</a:t>
            </a:r>
            <a:r>
              <a:rPr lang="en-US" sz="1600" i="1" dirty="0">
                <a:solidFill>
                  <a:schemeClr val="bg1"/>
                </a:solidFill>
              </a:rPr>
              <a:t>. </a:t>
            </a:r>
          </a:p>
          <a:p>
            <a:r>
              <a:rPr lang="en-US" sz="1600" i="1" dirty="0">
                <a:solidFill>
                  <a:schemeClr val="bg1"/>
                </a:solidFill>
              </a:rPr>
              <a:t>Go to this site to learn more about digital options: http://cybraryman.com/mindmapping.html.</a:t>
            </a:r>
          </a:p>
          <a:p>
            <a:endParaRPr lang="en-US" dirty="0"/>
          </a:p>
        </p:txBody>
      </p:sp>
      <p:pic>
        <p:nvPicPr>
          <p:cNvPr id="8" name="Picture 7"/>
          <p:cNvPicPr>
            <a:picLocks noChangeAspect="1"/>
          </p:cNvPicPr>
          <p:nvPr/>
        </p:nvPicPr>
        <p:blipFill>
          <a:blip r:embed="rId5"/>
          <a:stretch>
            <a:fillRect/>
          </a:stretch>
        </p:blipFill>
        <p:spPr>
          <a:xfrm>
            <a:off x="5757104" y="1958741"/>
            <a:ext cx="3369530" cy="2215262"/>
          </a:xfrm>
          <a:prstGeom prst="rect">
            <a:avLst/>
          </a:prstGeom>
        </p:spPr>
      </p:pic>
      <p:sp>
        <p:nvSpPr>
          <p:cNvPr id="10" name="TextBox 9"/>
          <p:cNvSpPr txBox="1"/>
          <p:nvPr/>
        </p:nvSpPr>
        <p:spPr>
          <a:xfrm>
            <a:off x="8364594" y="317955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5998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1903"/>
            <a:ext cx="7924800" cy="1143000"/>
          </a:xfrm>
        </p:spPr>
        <p:txBody>
          <a:bodyPr/>
          <a:lstStyle/>
          <a:p>
            <a:pPr algn="ctr"/>
            <a:r>
              <a:rPr lang="en-US" dirty="0">
                <a:solidFill>
                  <a:srgbClr val="FFFF00"/>
                </a:solidFill>
              </a:rPr>
              <a:t>MUSICAL: </a:t>
            </a:r>
            <a:r>
              <a:rPr lang="en-US" dirty="0">
                <a:solidFill>
                  <a:srgbClr val="00B0F0"/>
                </a:solidFill>
              </a:rPr>
              <a:t>task 1 </a:t>
            </a:r>
            <a:r>
              <a:rPr lang="en-US" dirty="0"/>
              <a:t>Chapter 1-4 </a:t>
            </a:r>
            <a:br>
              <a:rPr lang="en-US" dirty="0"/>
            </a:br>
            <a:r>
              <a:rPr lang="en-US" dirty="0"/>
              <a:t>Character Connection  “Theme Song”</a:t>
            </a:r>
          </a:p>
        </p:txBody>
      </p:sp>
      <p:sp>
        <p:nvSpPr>
          <p:cNvPr id="3" name="Vertical Text Placeholder 2"/>
          <p:cNvSpPr>
            <a:spLocks noGrp="1"/>
          </p:cNvSpPr>
          <p:nvPr>
            <p:ph sz="quarter" idx="13"/>
          </p:nvPr>
        </p:nvSpPr>
        <p:spPr>
          <a:xfrm>
            <a:off x="609600" y="1461479"/>
            <a:ext cx="7924800" cy="4977958"/>
          </a:xfrm>
        </p:spPr>
        <p:txBody>
          <a:bodyPr>
            <a:normAutofit lnSpcReduction="10000"/>
          </a:bodyPr>
          <a:lstStyle/>
          <a:p>
            <a:pPr marL="0" indent="0">
              <a:buNone/>
            </a:pPr>
            <a:r>
              <a:rPr lang="en-US" dirty="0">
                <a:solidFill>
                  <a:srgbClr val="FF0000"/>
                </a:solidFill>
              </a:rPr>
              <a:t>DIRECTIONS: Select a song that </a:t>
            </a:r>
            <a:r>
              <a:rPr lang="en-US" b="1" u="sng" dirty="0">
                <a:solidFill>
                  <a:srgbClr val="FFFF00"/>
                </a:solidFill>
              </a:rPr>
              <a:t>STRONGLY</a:t>
            </a:r>
            <a:r>
              <a:rPr lang="en-US" dirty="0">
                <a:solidFill>
                  <a:srgbClr val="FF0000"/>
                </a:solidFill>
              </a:rPr>
              <a:t> connects to a character from </a:t>
            </a:r>
            <a:r>
              <a:rPr lang="en-US" i="1" dirty="0">
                <a:solidFill>
                  <a:srgbClr val="FF0000"/>
                </a:solidFill>
              </a:rPr>
              <a:t>The Outsiders. </a:t>
            </a:r>
            <a:r>
              <a:rPr lang="en-US" dirty="0">
                <a:solidFill>
                  <a:srgbClr val="FF0000"/>
                </a:solidFill>
              </a:rPr>
              <a:t>Present a clear argument with supporting evidence that demonstrates how your song selection is an appropriate “Theme Song” for your character. </a:t>
            </a:r>
          </a:p>
          <a:p>
            <a:pPr marL="0" indent="0">
              <a:buNone/>
            </a:pPr>
            <a:r>
              <a:rPr lang="en-US" dirty="0">
                <a:solidFill>
                  <a:srgbClr val="FFFF00"/>
                </a:solidFill>
              </a:rPr>
              <a:t>Be Sure To Include </a:t>
            </a:r>
            <a:r>
              <a:rPr lang="en-US" b="1" u="sng" dirty="0">
                <a:solidFill>
                  <a:srgbClr val="FFFF00"/>
                </a:solidFill>
              </a:rPr>
              <a:t>ALL</a:t>
            </a:r>
            <a:r>
              <a:rPr lang="en-US" dirty="0">
                <a:solidFill>
                  <a:srgbClr val="FFFF00"/>
                </a:solidFill>
              </a:rPr>
              <a:t> of the Following:</a:t>
            </a:r>
          </a:p>
          <a:p>
            <a:pPr>
              <a:buFont typeface="Wingdings" charset="2"/>
              <a:buChar char="q"/>
            </a:pPr>
            <a:r>
              <a:rPr lang="en-US" dirty="0"/>
              <a:t>Title of song and name of the artist </a:t>
            </a:r>
            <a:r>
              <a:rPr lang="en-US" dirty="0">
                <a:solidFill>
                  <a:srgbClr val="FFFF00"/>
                </a:solidFill>
              </a:rPr>
              <a:t>(1</a:t>
            </a:r>
            <a:r>
              <a:rPr lang="en-US" sz="1800" dirty="0">
                <a:solidFill>
                  <a:srgbClr val="FFFF00"/>
                </a:solidFill>
              </a:rPr>
              <a:t> point</a:t>
            </a:r>
            <a:r>
              <a:rPr lang="en-US" dirty="0">
                <a:solidFill>
                  <a:srgbClr val="FFFF00"/>
                </a:solidFill>
              </a:rPr>
              <a:t>)</a:t>
            </a:r>
          </a:p>
          <a:p>
            <a:pPr>
              <a:buFont typeface="Wingdings" charset="2"/>
              <a:buChar char="q"/>
            </a:pPr>
            <a:r>
              <a:rPr lang="en-US" dirty="0"/>
              <a:t>An </a:t>
            </a:r>
            <a:r>
              <a:rPr lang="en-US" b="1" u="sng" dirty="0">
                <a:solidFill>
                  <a:srgbClr val="FFFF00"/>
                </a:solidFill>
              </a:rPr>
              <a:t>annotated</a:t>
            </a:r>
            <a:r>
              <a:rPr lang="en-US" dirty="0"/>
              <a:t> copy of the lyrics and a link/citation to the song selection </a:t>
            </a:r>
            <a:r>
              <a:rPr lang="en-US" dirty="0">
                <a:solidFill>
                  <a:srgbClr val="FFFF00"/>
                </a:solidFill>
              </a:rPr>
              <a:t>(2</a:t>
            </a:r>
            <a:r>
              <a:rPr lang="en-US" sz="1800" dirty="0">
                <a:solidFill>
                  <a:srgbClr val="FFFF00"/>
                </a:solidFill>
              </a:rPr>
              <a:t> points</a:t>
            </a:r>
            <a:r>
              <a:rPr lang="en-US" dirty="0">
                <a:solidFill>
                  <a:srgbClr val="FFFF00"/>
                </a:solidFill>
              </a:rPr>
              <a:t>)</a:t>
            </a:r>
          </a:p>
          <a:p>
            <a:pPr>
              <a:buFont typeface="Wingdings" charset="2"/>
              <a:buChar char="q"/>
            </a:pPr>
            <a:r>
              <a:rPr lang="en-US" dirty="0"/>
              <a:t>Cite at least </a:t>
            </a:r>
            <a:r>
              <a:rPr lang="en-US" b="1" u="sng" dirty="0">
                <a:solidFill>
                  <a:srgbClr val="FFFF00"/>
                </a:solidFill>
              </a:rPr>
              <a:t>one quote </a:t>
            </a:r>
            <a:r>
              <a:rPr lang="en-US" dirty="0"/>
              <a:t>from the book to support your connection to the song. </a:t>
            </a:r>
            <a:r>
              <a:rPr lang="en-US" dirty="0">
                <a:solidFill>
                  <a:srgbClr val="FFFF00"/>
                </a:solidFill>
              </a:rPr>
              <a:t>(2</a:t>
            </a:r>
            <a:r>
              <a:rPr lang="en-US" sz="1800" dirty="0">
                <a:solidFill>
                  <a:srgbClr val="FFFF00"/>
                </a:solidFill>
              </a:rPr>
              <a:t> points</a:t>
            </a:r>
            <a:r>
              <a:rPr lang="en-US" dirty="0">
                <a:solidFill>
                  <a:srgbClr val="FFFF00"/>
                </a:solidFill>
              </a:rPr>
              <a:t>)</a:t>
            </a:r>
          </a:p>
          <a:p>
            <a:pPr marL="0" indent="0">
              <a:buNone/>
            </a:pPr>
            <a:r>
              <a:rPr lang="en-US" dirty="0">
                <a:solidFill>
                  <a:srgbClr val="FFFF00"/>
                </a:solidFill>
              </a:rPr>
              <a:t>Write a minimum of one well-constructed paragraph that includes the following: </a:t>
            </a:r>
          </a:p>
          <a:p>
            <a:pPr lvl="2">
              <a:buFont typeface="Wingdings" charset="2"/>
              <a:buChar char="q"/>
            </a:pPr>
            <a:r>
              <a:rPr lang="en-US" dirty="0"/>
              <a:t>A clear claim </a:t>
            </a:r>
            <a:r>
              <a:rPr lang="en-US" dirty="0">
                <a:solidFill>
                  <a:srgbClr val="FFFF00"/>
                </a:solidFill>
              </a:rPr>
              <a:t>(2</a:t>
            </a:r>
            <a:r>
              <a:rPr lang="en-US" sz="1600" dirty="0">
                <a:solidFill>
                  <a:srgbClr val="FFFF00"/>
                </a:solidFill>
              </a:rPr>
              <a:t> points</a:t>
            </a:r>
            <a:r>
              <a:rPr lang="en-US" dirty="0">
                <a:solidFill>
                  <a:srgbClr val="FFFF00"/>
                </a:solidFill>
              </a:rPr>
              <a:t>)</a:t>
            </a:r>
            <a:endParaRPr lang="en-US" dirty="0"/>
          </a:p>
          <a:p>
            <a:pPr lvl="2">
              <a:buFont typeface="Wingdings" charset="2"/>
              <a:buChar char="q"/>
            </a:pPr>
            <a:r>
              <a:rPr lang="en-US" dirty="0"/>
              <a:t>Evidence and explanation of how the song connects to the character and the quote </a:t>
            </a:r>
            <a:r>
              <a:rPr lang="en-US" dirty="0">
                <a:solidFill>
                  <a:srgbClr val="FFFF00"/>
                </a:solidFill>
              </a:rPr>
              <a:t>(3</a:t>
            </a:r>
            <a:r>
              <a:rPr lang="en-US" sz="1600" dirty="0">
                <a:solidFill>
                  <a:srgbClr val="FFFF00"/>
                </a:solidFill>
              </a:rPr>
              <a:t> points</a:t>
            </a:r>
            <a:r>
              <a:rPr lang="en-US" dirty="0">
                <a:solidFill>
                  <a:srgbClr val="FFFF00"/>
                </a:solidFill>
              </a:rPr>
              <a:t>)</a:t>
            </a:r>
          </a:p>
          <a:p>
            <a:pPr lvl="2"/>
            <a:endParaRPr lang="en-US" dirty="0"/>
          </a:p>
          <a:p>
            <a:pPr marL="0" indent="0" algn="ctr">
              <a:buNone/>
            </a:pPr>
            <a:r>
              <a:rPr lang="en-US" b="1" dirty="0">
                <a:solidFill>
                  <a:srgbClr val="00B0F0"/>
                </a:solidFill>
              </a:rPr>
              <a:t>Song choice is school appropriate with clean lyrics and no innuendos. Please get your song approved before proceeding.</a:t>
            </a:r>
            <a:endParaRPr lang="en-US" dirty="0">
              <a:solidFill>
                <a:srgbClr val="00B0F0"/>
              </a:solidFill>
            </a:endParaRPr>
          </a:p>
          <a:p>
            <a:endParaRPr lang="en-US" dirty="0"/>
          </a:p>
        </p:txBody>
      </p:sp>
      <p:sp>
        <p:nvSpPr>
          <p:cNvPr id="4" name="TextBox 3"/>
          <p:cNvSpPr txBox="1"/>
          <p:nvPr/>
        </p:nvSpPr>
        <p:spPr>
          <a:xfrm>
            <a:off x="7868649" y="6245092"/>
            <a:ext cx="1331502" cy="646331"/>
          </a:xfrm>
          <a:prstGeom prst="rect">
            <a:avLst/>
          </a:prstGeom>
          <a:noFill/>
        </p:spPr>
        <p:txBody>
          <a:bodyPr wrap="none" rtlCol="0">
            <a:spAutoFit/>
          </a:bodyPr>
          <a:lstStyle/>
          <a:p>
            <a:r>
              <a:rPr lang="en-US" dirty="0">
                <a:hlinkClick r:id="rId3" action="ppaction://hlinksldjump"/>
              </a:rPr>
              <a:t>Back to Chart</a:t>
            </a:r>
            <a:endParaRPr lang="en-US" dirty="0"/>
          </a:p>
          <a:p>
            <a:endParaRPr lang="en-US" dirty="0"/>
          </a:p>
        </p:txBody>
      </p:sp>
    </p:spTree>
    <p:extLst>
      <p:ext uri="{BB962C8B-B14F-4D97-AF65-F5344CB8AC3E}">
        <p14:creationId xmlns:p14="http://schemas.microsoft.com/office/powerpoint/2010/main" val="4094290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74638"/>
            <a:ext cx="8066567" cy="1143000"/>
          </a:xfrm>
        </p:spPr>
        <p:txBody>
          <a:bodyPr/>
          <a:lstStyle/>
          <a:p>
            <a:pPr algn="ctr"/>
            <a:r>
              <a:rPr lang="en-US" dirty="0">
                <a:solidFill>
                  <a:srgbClr val="FFFF00"/>
                </a:solidFill>
              </a:rPr>
              <a:t>Graphic: </a:t>
            </a:r>
            <a:r>
              <a:rPr lang="en-US" dirty="0">
                <a:solidFill>
                  <a:srgbClr val="0CE421"/>
                </a:solidFill>
              </a:rPr>
              <a:t>task 2 </a:t>
            </a:r>
            <a:r>
              <a:rPr lang="en-US" dirty="0"/>
              <a:t>Chapter 5-8</a:t>
            </a:r>
            <a:br>
              <a:rPr lang="en-US" dirty="0"/>
            </a:br>
            <a:r>
              <a:rPr lang="en-US" sz="2400" dirty="0"/>
              <a:t>Divided community Individuality, Loss of innocence</a:t>
            </a:r>
          </a:p>
        </p:txBody>
      </p:sp>
      <p:sp>
        <p:nvSpPr>
          <p:cNvPr id="3" name="Vertical Text Placeholder 2"/>
          <p:cNvSpPr>
            <a:spLocks noGrp="1"/>
          </p:cNvSpPr>
          <p:nvPr>
            <p:ph sz="quarter" idx="13"/>
          </p:nvPr>
        </p:nvSpPr>
        <p:spPr>
          <a:xfrm>
            <a:off x="609600" y="1417638"/>
            <a:ext cx="7924800" cy="5124829"/>
          </a:xfrm>
        </p:spPr>
        <p:txBody>
          <a:bodyPr>
            <a:normAutofit/>
          </a:bodyPr>
          <a:lstStyle/>
          <a:p>
            <a:pPr marL="0" indent="0">
              <a:buNone/>
            </a:pPr>
            <a:r>
              <a:rPr lang="en-US" sz="1800" dirty="0">
                <a:solidFill>
                  <a:srgbClr val="FF0000"/>
                </a:solidFill>
              </a:rPr>
              <a:t>DIRECTIONS: Create a </a:t>
            </a:r>
            <a:r>
              <a:rPr lang="en-US" sz="1800" b="1" u="sng" dirty="0">
                <a:solidFill>
                  <a:srgbClr val="FFFF00"/>
                </a:solidFill>
              </a:rPr>
              <a:t>visually appealing</a:t>
            </a:r>
            <a:r>
              <a:rPr lang="en-US" sz="1800" dirty="0">
                <a:solidFill>
                  <a:srgbClr val="FFFF00"/>
                </a:solidFill>
              </a:rPr>
              <a:t> </a:t>
            </a:r>
            <a:r>
              <a:rPr lang="en-US" sz="1800" dirty="0">
                <a:solidFill>
                  <a:srgbClr val="FF0000"/>
                </a:solidFill>
              </a:rPr>
              <a:t>illustration that reflects a memorable scene from the novel and depicts one of the following themes - divided community, individuality, or loss of innocence.  </a:t>
            </a:r>
            <a:r>
              <a:rPr lang="en-US" sz="1800" dirty="0">
                <a:solidFill>
                  <a:srgbClr val="FFFF00"/>
                </a:solidFill>
              </a:rPr>
              <a:t>Quality work and presentation count!</a:t>
            </a:r>
          </a:p>
          <a:p>
            <a:pPr>
              <a:buFont typeface="Wingdings" charset="2"/>
              <a:buChar char="q"/>
            </a:pPr>
            <a:r>
              <a:rPr lang="en-US" sz="1800" dirty="0"/>
              <a:t>Title of the drawing clearly conveys the selected theme. </a:t>
            </a:r>
            <a:r>
              <a:rPr lang="en-US" dirty="0">
                <a:solidFill>
                  <a:srgbClr val="FFFF00"/>
                </a:solidFill>
              </a:rPr>
              <a:t>(1</a:t>
            </a:r>
            <a:r>
              <a:rPr lang="en-US" sz="1800" dirty="0">
                <a:solidFill>
                  <a:srgbClr val="FFFF00"/>
                </a:solidFill>
              </a:rPr>
              <a:t> point</a:t>
            </a:r>
            <a:r>
              <a:rPr lang="en-US" dirty="0">
                <a:solidFill>
                  <a:srgbClr val="FFFF00"/>
                </a:solidFill>
              </a:rPr>
              <a:t>)</a:t>
            </a:r>
          </a:p>
          <a:p>
            <a:pPr>
              <a:buFont typeface="Wingdings" charset="2"/>
              <a:buChar char="q"/>
            </a:pPr>
            <a:r>
              <a:rPr lang="en-US" sz="1800" dirty="0">
                <a:solidFill>
                  <a:srgbClr val="FFFFFF"/>
                </a:solidFill>
              </a:rPr>
              <a:t>Illustration reflects identifiable and memorable moment from the novel. </a:t>
            </a:r>
            <a:r>
              <a:rPr lang="en-US" dirty="0">
                <a:solidFill>
                  <a:srgbClr val="FFFF00"/>
                </a:solidFill>
              </a:rPr>
              <a:t>(2</a:t>
            </a:r>
            <a:r>
              <a:rPr lang="en-US" sz="1800" dirty="0">
                <a:solidFill>
                  <a:srgbClr val="FFFF00"/>
                </a:solidFill>
              </a:rPr>
              <a:t> points</a:t>
            </a:r>
            <a:r>
              <a:rPr lang="en-US" dirty="0">
                <a:solidFill>
                  <a:srgbClr val="FFFF00"/>
                </a:solidFill>
              </a:rPr>
              <a:t>)</a:t>
            </a:r>
          </a:p>
          <a:p>
            <a:pPr>
              <a:buFont typeface="Wingdings" charset="2"/>
              <a:buChar char="q"/>
            </a:pPr>
            <a:r>
              <a:rPr lang="en-US" sz="1800" dirty="0"/>
              <a:t>Caption the drawing with a quote from the reading that connects to the selected theme. </a:t>
            </a:r>
            <a:r>
              <a:rPr lang="en-US" sz="1800" dirty="0">
                <a:solidFill>
                  <a:srgbClr val="FFFF00"/>
                </a:solidFill>
              </a:rPr>
              <a:t>(2 points)</a:t>
            </a:r>
          </a:p>
          <a:p>
            <a:pPr>
              <a:buFont typeface="Wingdings" charset="2"/>
              <a:buChar char="q"/>
            </a:pPr>
            <a:r>
              <a:rPr lang="en-US" sz="1800" dirty="0"/>
              <a:t>Write 2-3 sentences that explain your reasoning for your quote and the illustration. How are the quote and picture connected? </a:t>
            </a:r>
            <a:r>
              <a:rPr lang="en-US" sz="1800" dirty="0">
                <a:solidFill>
                  <a:srgbClr val="FFFF00"/>
                </a:solidFill>
              </a:rPr>
              <a:t>(2 points)</a:t>
            </a:r>
          </a:p>
          <a:p>
            <a:pPr>
              <a:buFont typeface="Wingdings" charset="2"/>
              <a:buChar char="q"/>
            </a:pPr>
            <a:r>
              <a:rPr lang="en-US" sz="1800" dirty="0"/>
              <a:t>Cite your quote – 6</a:t>
            </a:r>
            <a:r>
              <a:rPr lang="en-US" sz="1800" baseline="30000" dirty="0"/>
              <a:t>th</a:t>
            </a:r>
            <a:r>
              <a:rPr lang="en-US" sz="1800" dirty="0"/>
              <a:t> grade expectations are met. </a:t>
            </a:r>
            <a:r>
              <a:rPr lang="en-US" sz="1800" dirty="0">
                <a:solidFill>
                  <a:srgbClr val="FFFF00"/>
                </a:solidFill>
              </a:rPr>
              <a:t>(1 point)</a:t>
            </a:r>
          </a:p>
          <a:p>
            <a:pPr>
              <a:buFont typeface="Wingdings" charset="2"/>
              <a:buChar char="q"/>
            </a:pPr>
            <a:r>
              <a:rPr lang="en-US" sz="1800" dirty="0"/>
              <a:t>Illustrations must be colored and demonstrate an effort to depict the theme: Divided Community. </a:t>
            </a:r>
            <a:r>
              <a:rPr lang="en-US" sz="1800" dirty="0">
                <a:solidFill>
                  <a:srgbClr val="FFFF00"/>
                </a:solidFill>
              </a:rPr>
              <a:t>(2 points)</a:t>
            </a:r>
          </a:p>
          <a:p>
            <a:pPr lvl="1"/>
            <a:endParaRPr lang="en-US" sz="1800" dirty="0"/>
          </a:p>
          <a:p>
            <a:pPr marL="457200" lvl="1" indent="0">
              <a:buNone/>
            </a:pPr>
            <a:r>
              <a:rPr lang="en-US" sz="1800" dirty="0">
                <a:solidFill>
                  <a:srgbClr val="00B0F0"/>
                </a:solidFill>
              </a:rPr>
              <a:t>Clean white copy paper or other sketch paper – No line or grid paper allowed</a:t>
            </a:r>
          </a:p>
          <a:p>
            <a:pPr marL="457200" lvl="1" indent="0">
              <a:buNone/>
            </a:pPr>
            <a:endParaRPr lang="en-US" dirty="0"/>
          </a:p>
          <a:p>
            <a:pPr marL="457200" lvl="1" indent="0">
              <a:buNone/>
            </a:pPr>
            <a:endParaRPr lang="en-US" dirty="0"/>
          </a:p>
          <a:p>
            <a:pPr lvl="1"/>
            <a:endParaRPr lang="en-US" dirty="0"/>
          </a:p>
        </p:txBody>
      </p:sp>
      <p:sp>
        <p:nvSpPr>
          <p:cNvPr id="4" name="TextBox 3"/>
          <p:cNvSpPr txBox="1"/>
          <p:nvPr/>
        </p:nvSpPr>
        <p:spPr>
          <a:xfrm>
            <a:off x="7588495" y="6211669"/>
            <a:ext cx="1331502" cy="646331"/>
          </a:xfrm>
          <a:prstGeom prst="rect">
            <a:avLst/>
          </a:prstGeom>
          <a:noFill/>
        </p:spPr>
        <p:txBody>
          <a:bodyPr wrap="none" rtlCol="0">
            <a:spAutoFit/>
          </a:bodyPr>
          <a:lstStyle/>
          <a:p>
            <a:r>
              <a:rPr lang="en-US" dirty="0">
                <a:hlinkClick r:id="rId2" action="ppaction://hlinksldjump"/>
              </a:rPr>
              <a:t>Back to Chart</a:t>
            </a:r>
            <a:endParaRPr lang="en-US" dirty="0"/>
          </a:p>
          <a:p>
            <a:endParaRPr lang="en-US" dirty="0"/>
          </a:p>
        </p:txBody>
      </p:sp>
    </p:spTree>
    <p:extLst>
      <p:ext uri="{BB962C8B-B14F-4D97-AF65-F5344CB8AC3E}">
        <p14:creationId xmlns:p14="http://schemas.microsoft.com/office/powerpoint/2010/main" val="3703277868"/>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Inkwell.thmx</Template>
  <TotalTime>17712</TotalTime>
  <Words>6688</Words>
  <Application>Microsoft Office PowerPoint</Application>
  <PresentationFormat>On-screen Show (4:3)</PresentationFormat>
  <Paragraphs>468</Paragraphs>
  <Slides>37</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ＭＳ 明朝</vt:lpstr>
      <vt:lpstr>Arial</vt:lpstr>
      <vt:lpstr>Arial Narrow</vt:lpstr>
      <vt:lpstr>Calibri</vt:lpstr>
      <vt:lpstr>Cambria</vt:lpstr>
      <vt:lpstr>Times New Roman</vt:lpstr>
      <vt:lpstr>Wingdings</vt:lpstr>
      <vt:lpstr>Horizon</vt:lpstr>
      <vt:lpstr>The Outsiders by S.E. Hinton</vt:lpstr>
      <vt:lpstr>Read the Survey and answer survey questions</vt:lpstr>
      <vt:lpstr>Chapter Choices</vt:lpstr>
      <vt:lpstr>Graphic: task 1 Chapter 1-4  Multiple Perspective Illustration</vt:lpstr>
      <vt:lpstr>Expressive: task 1 Chapter 1-4  Character Connection Poem</vt:lpstr>
      <vt:lpstr>Reflective: task 1 Chapter 1-2  Character Connection Short Essay</vt:lpstr>
      <vt:lpstr>LOGICAL: task 1 Chapter 1-4  Character Connection Identity mind Map</vt:lpstr>
      <vt:lpstr>MUSICAL: task 1 Chapter 1-4  Character Connection  “Theme Song”</vt:lpstr>
      <vt:lpstr>Graphic: task 2 Chapter 5-8 Divided community Individuality, Loss of innocence</vt:lpstr>
      <vt:lpstr>Expressive: task 2 Chapter 5-8  Biography Poem  Individuality  or Loss of Innocence</vt:lpstr>
      <vt:lpstr>Reflective: task 2  Chapter 5-8 “Dear Abby” Divided community Individuality, Loss of innocence</vt:lpstr>
      <vt:lpstr>Logical: task 2 Chapter 5-8 Social Media  Individuality, Loss of  Innocence, OR Divided community</vt:lpstr>
      <vt:lpstr>Musical: task 2 Chapter 5-8  Divided community, Individuality, Loss of innocence</vt:lpstr>
      <vt:lpstr>Graphic: Task 3 Chapter 9-12  Family, sacrifice, empathy</vt:lpstr>
      <vt:lpstr>Expressive: Task 3 Chapter 9-12  Family, empathy, Sacrifice Word Collage</vt:lpstr>
      <vt:lpstr>REFLECTIVE A: Task 3 Chapter 9-12 Family  Ponyboy and You Comparison/contrast</vt:lpstr>
      <vt:lpstr>Reflective B: Task 3 Chapter 9 -12  Sacrifice and Empathy Impactful Event Journal Entry </vt:lpstr>
      <vt:lpstr>Logical: Task 3 Chapter 9-12  Sacrifice and Empathy Character Interview</vt:lpstr>
      <vt:lpstr>Musical: Task 3 Chapter 9-12  Family, sacrifice or empathy</vt:lpstr>
      <vt:lpstr>Task 4 – Themes from the Outsiders </vt:lpstr>
      <vt:lpstr> Task 4 – Theme Graphic </vt:lpstr>
      <vt:lpstr>  Task 4 – Theme Expressive</vt:lpstr>
      <vt:lpstr>Task 4 – Theme Reflective</vt:lpstr>
      <vt:lpstr>Task 4 - Theme Logical: newspaper article </vt:lpstr>
      <vt:lpstr>Musical Final  Playlist</vt:lpstr>
      <vt:lpstr>Extra Credit Tasks</vt:lpstr>
      <vt:lpstr>GRAPHIC:  Character Connection Drawing</vt:lpstr>
      <vt:lpstr>Expressive: Scene Rewrite – New POV</vt:lpstr>
      <vt:lpstr>Expressive: Symbolic "Hair” Poem </vt:lpstr>
      <vt:lpstr>Logical:    WEIGHING THE Pros and Cons</vt:lpstr>
      <vt:lpstr>Reflective: Journal Entry  Individuality and loss of Innocence</vt:lpstr>
      <vt:lpstr>Expressive:  Sacrifice and Empathy Poem</vt:lpstr>
      <vt:lpstr>STANDARDS FOR THE OUTSIDERS  CHOICE BOARD PROJECT (GRAPHIC)</vt:lpstr>
      <vt:lpstr>STANDARDS FOR THE OUTSIDERS  CHOICE BOARD PROJECT (EXPRESSIVE)</vt:lpstr>
      <vt:lpstr>STANDARDS FOR THE OUTSIDERS  CHOICE BOARD PROJECT (reflective)</vt:lpstr>
      <vt:lpstr>STANDARDS FOR THE OUTSIDERS  CHOICE BOARD PROJECT (MUSICAL)</vt:lpstr>
      <vt:lpstr>STANDARDS FOR THE OUTSIDERS  CHOICE BOARD PROJECT (LOGICAL)</vt:lpstr>
    </vt:vector>
  </TitlesOfParts>
  <Company>Georgia State 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Outsiders by S.E. Hinton</dc:title>
  <dc:creator>Sara Schuh</dc:creator>
  <cp:lastModifiedBy>Robert Niklasson</cp:lastModifiedBy>
  <cp:revision>178</cp:revision>
  <cp:lastPrinted>2016-04-11T20:50:22Z</cp:lastPrinted>
  <dcterms:created xsi:type="dcterms:W3CDTF">2014-02-04T13:38:00Z</dcterms:created>
  <dcterms:modified xsi:type="dcterms:W3CDTF">2018-04-10T12:07:28Z</dcterms:modified>
</cp:coreProperties>
</file>